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27" r:id="rId2"/>
    <p:sldId id="256" r:id="rId3"/>
    <p:sldId id="422" r:id="rId4"/>
    <p:sldId id="276" r:id="rId5"/>
    <p:sldId id="460" r:id="rId6"/>
    <p:sldId id="436" r:id="rId7"/>
    <p:sldId id="438" r:id="rId8"/>
    <p:sldId id="437" r:id="rId9"/>
    <p:sldId id="435" r:id="rId10"/>
    <p:sldId id="433" r:id="rId11"/>
    <p:sldId id="434" r:id="rId12"/>
    <p:sldId id="439" r:id="rId13"/>
    <p:sldId id="430" r:id="rId14"/>
    <p:sldId id="432" r:id="rId15"/>
    <p:sldId id="431" r:id="rId16"/>
    <p:sldId id="428" r:id="rId17"/>
    <p:sldId id="429" r:id="rId18"/>
    <p:sldId id="440" r:id="rId19"/>
    <p:sldId id="442" r:id="rId20"/>
    <p:sldId id="447" r:id="rId21"/>
    <p:sldId id="443" r:id="rId22"/>
    <p:sldId id="446" r:id="rId23"/>
    <p:sldId id="448" r:id="rId24"/>
    <p:sldId id="441" r:id="rId25"/>
    <p:sldId id="273" r:id="rId26"/>
    <p:sldId id="257" r:id="rId27"/>
    <p:sldId id="444" r:id="rId28"/>
    <p:sldId id="258" r:id="rId29"/>
    <p:sldId id="445" r:id="rId30"/>
    <p:sldId id="266" r:id="rId31"/>
    <p:sldId id="259" r:id="rId32"/>
    <p:sldId id="267" r:id="rId33"/>
    <p:sldId id="260" r:id="rId34"/>
    <p:sldId id="261" r:id="rId35"/>
    <p:sldId id="262" r:id="rId36"/>
    <p:sldId id="263" r:id="rId37"/>
    <p:sldId id="265" r:id="rId38"/>
    <p:sldId id="457" r:id="rId39"/>
    <p:sldId id="458" r:id="rId40"/>
    <p:sldId id="459" r:id="rId41"/>
    <p:sldId id="264" r:id="rId42"/>
    <p:sldId id="449" r:id="rId43"/>
    <p:sldId id="268" r:id="rId44"/>
    <p:sldId id="450" r:id="rId45"/>
    <p:sldId id="269" r:id="rId46"/>
    <p:sldId id="451" r:id="rId47"/>
    <p:sldId id="270" r:id="rId48"/>
    <p:sldId id="452" r:id="rId49"/>
    <p:sldId id="271" r:id="rId50"/>
    <p:sldId id="453" r:id="rId51"/>
    <p:sldId id="272" r:id="rId52"/>
    <p:sldId id="454" r:id="rId53"/>
    <p:sldId id="274" r:id="rId54"/>
    <p:sldId id="455" r:id="rId55"/>
    <p:sldId id="456" r:id="rId56"/>
    <p:sldId id="275"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019662"/>
            <a:ext cx="7772400" cy="45704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184766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urublogs.wixsite.com/guru" TargetMode="External"/><Relationship Id="rId2" Type="http://schemas.openxmlformats.org/officeDocument/2006/relationships/hyperlink" Target="http://puttuguru.blogspot.in/"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puttuvvit@gmail.co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8CF74C2-CF47-42BA-B224-7DCB1A200BE4}"/>
              </a:ext>
            </a:extLst>
          </p:cNvPr>
          <p:cNvSpPr/>
          <p:nvPr/>
        </p:nvSpPr>
        <p:spPr>
          <a:xfrm>
            <a:off x="1" y="-109363"/>
            <a:ext cx="9144000" cy="7109639"/>
          </a:xfrm>
          <a:prstGeom prst="rect">
            <a:avLst/>
          </a:prstGeom>
          <a:solidFill>
            <a:srgbClr val="660033"/>
          </a:solidFill>
        </p:spPr>
        <p:txBody>
          <a:bodyPr wrap="square">
            <a:spAutoFit/>
          </a:bodyPr>
          <a:lstStyle/>
          <a:p>
            <a:pPr algn="ctr"/>
            <a:r>
              <a:rPr lang="en-IN" sz="6000" b="1" i="1" dirty="0">
                <a:solidFill>
                  <a:schemeClr val="accent2">
                    <a:lumMod val="20000"/>
                    <a:lumOff val="80000"/>
                  </a:schemeClr>
                </a:solidFill>
                <a:effectLst>
                  <a:outerShdw blurRad="38100" dist="38100" dir="2700000" algn="tl">
                    <a:srgbClr val="000000">
                      <a:alpha val="43137"/>
                    </a:srgbClr>
                  </a:outerShdw>
                </a:effectLst>
                <a:latin typeface="bookman old style, new york, times, serif"/>
              </a:rPr>
              <a:t>Professor &amp; Lawyer</a:t>
            </a:r>
            <a:r>
              <a:rPr lang="en-IN" sz="6000" b="1" dirty="0">
                <a:solidFill>
                  <a:schemeClr val="accent2">
                    <a:lumMod val="20000"/>
                    <a:lumOff val="80000"/>
                  </a:schemeClr>
                </a:solidFill>
                <a:effectLst>
                  <a:outerShdw blurRad="38100" dist="38100" dir="2700000" algn="tl">
                    <a:srgbClr val="000000">
                      <a:alpha val="43137"/>
                    </a:srgbClr>
                  </a:outerShdw>
                </a:effectLst>
                <a:latin typeface="bookman old style, new york, times, serif"/>
              </a:rPr>
              <a:t> </a:t>
            </a:r>
            <a:endParaRPr lang="en-IN" sz="6000" b="1" dirty="0">
              <a:solidFill>
                <a:schemeClr val="accent2">
                  <a:lumMod val="20000"/>
                  <a:lumOff val="80000"/>
                </a:schemeClr>
              </a:solidFill>
              <a:effectLst>
                <a:outerShdw blurRad="38100" dist="38100" dir="2700000" algn="tl">
                  <a:srgbClr val="000000">
                    <a:alpha val="43137"/>
                  </a:srgbClr>
                </a:outerShdw>
              </a:effectLst>
              <a:latin typeface="Helvetica" panose="020B0604020202020204" pitchFamily="34" charset="0"/>
            </a:endParaRPr>
          </a:p>
          <a:p>
            <a:pPr algn="ctr"/>
            <a:r>
              <a:rPr lang="en-IN" sz="6000" b="1" i="1" dirty="0">
                <a:solidFill>
                  <a:srgbClr val="FFC000"/>
                </a:solidFill>
                <a:effectLst>
                  <a:outerShdw blurRad="38100" dist="38100" dir="2700000" algn="tl">
                    <a:srgbClr val="000000">
                      <a:alpha val="43137"/>
                    </a:srgbClr>
                  </a:outerShdw>
                </a:effectLst>
                <a:latin typeface="Verdana" panose="020B0604030504040204" pitchFamily="34" charset="0"/>
              </a:rPr>
              <a:t>Puttu Guru Prasad</a:t>
            </a:r>
            <a:endParaRPr lang="en-IN" sz="6000" b="1" dirty="0">
              <a:solidFill>
                <a:srgbClr val="FFC000"/>
              </a:solidFill>
              <a:effectLst>
                <a:outerShdw blurRad="38100" dist="38100" dir="2700000" algn="tl">
                  <a:srgbClr val="000000">
                    <a:alpha val="43137"/>
                  </a:srgbClr>
                </a:outerShdw>
              </a:effectLst>
              <a:latin typeface="Helvetica" panose="020B0604020202020204" pitchFamily="34" charset="0"/>
            </a:endParaRPr>
          </a:p>
          <a:p>
            <a:pPr algn="ctr"/>
            <a:r>
              <a:rPr lang="en-IN" sz="2800" b="1" i="1" dirty="0">
                <a:solidFill>
                  <a:schemeClr val="accent2">
                    <a:lumMod val="20000"/>
                    <a:lumOff val="80000"/>
                  </a:schemeClr>
                </a:solidFill>
                <a:effectLst>
                  <a:outerShdw blurRad="38100" dist="38100" dir="2700000" algn="tl">
                    <a:srgbClr val="000000">
                      <a:alpha val="43137"/>
                    </a:srgbClr>
                  </a:outerShdw>
                </a:effectLst>
                <a:latin typeface="times new roman, new york, times, serif"/>
              </a:rPr>
              <a:t>B.Com., M.Com., M.Phil., M.B.A., PGDFTM., AP.SET.,</a:t>
            </a:r>
            <a:endParaRPr lang="en-IN" sz="2800" dirty="0">
              <a:solidFill>
                <a:schemeClr val="accent2">
                  <a:lumMod val="20000"/>
                  <a:lumOff val="80000"/>
                </a:schemeClr>
              </a:solidFill>
              <a:effectLst>
                <a:outerShdw blurRad="38100" dist="38100" dir="2700000" algn="tl">
                  <a:srgbClr val="000000">
                    <a:alpha val="43137"/>
                  </a:srgbClr>
                </a:outerShdw>
              </a:effectLst>
              <a:latin typeface="Helvetica" panose="020B0604020202020204" pitchFamily="34" charset="0"/>
            </a:endParaRPr>
          </a:p>
          <a:p>
            <a:pPr algn="ctr"/>
            <a:r>
              <a:rPr lang="en-IN" sz="2800" b="1" i="1" dirty="0">
                <a:solidFill>
                  <a:schemeClr val="accent2">
                    <a:lumMod val="20000"/>
                    <a:lumOff val="80000"/>
                  </a:schemeClr>
                </a:solidFill>
                <a:effectLst>
                  <a:outerShdw blurRad="38100" dist="38100" dir="2700000" algn="tl">
                    <a:srgbClr val="000000">
                      <a:alpha val="43137"/>
                    </a:srgbClr>
                  </a:outerShdw>
                </a:effectLst>
                <a:latin typeface="times new roman, new york, times, serif"/>
              </a:rPr>
              <a:t>M.Phil., DRMS., L.L.B., ICFAI TMF., DIRM., L.L.M.,</a:t>
            </a:r>
            <a:endParaRPr lang="en-IN" sz="2800" dirty="0">
              <a:solidFill>
                <a:schemeClr val="accent2">
                  <a:lumMod val="20000"/>
                  <a:lumOff val="80000"/>
                </a:schemeClr>
              </a:solidFill>
              <a:effectLst>
                <a:outerShdw blurRad="38100" dist="38100" dir="2700000" algn="tl">
                  <a:srgbClr val="000000">
                    <a:alpha val="43137"/>
                  </a:srgbClr>
                </a:outerShdw>
              </a:effectLst>
              <a:latin typeface="Helvetica" panose="020B0604020202020204" pitchFamily="34" charset="0"/>
            </a:endParaRPr>
          </a:p>
          <a:p>
            <a:pPr algn="ctr"/>
            <a:r>
              <a:rPr lang="en-IN" sz="2800" b="1" i="1" dirty="0">
                <a:solidFill>
                  <a:schemeClr val="accent2">
                    <a:lumMod val="20000"/>
                    <a:lumOff val="80000"/>
                  </a:schemeClr>
                </a:solidFill>
                <a:effectLst>
                  <a:outerShdw blurRad="38100" dist="38100" dir="2700000" algn="tl">
                    <a:srgbClr val="000000">
                      <a:alpha val="43137"/>
                    </a:srgbClr>
                  </a:outerShdw>
                </a:effectLst>
                <a:highlight>
                  <a:srgbClr val="FF0000"/>
                </a:highlight>
                <a:latin typeface="times new roman, new york, times, serif"/>
              </a:rPr>
              <a:t>Pre PhD (PhD)from JNTUK., </a:t>
            </a:r>
          </a:p>
          <a:p>
            <a:pPr algn="ctr"/>
            <a:r>
              <a:rPr lang="en-IN" sz="3200" b="1" i="1" dirty="0">
                <a:solidFill>
                  <a:schemeClr val="bg1"/>
                </a:solidFill>
                <a:highlight>
                  <a:srgbClr val="800000"/>
                </a:highlight>
                <a:latin typeface="times new roman, new york, times, serif"/>
              </a:rPr>
              <a:t>“Diploma in Psychology from YALE University”</a:t>
            </a:r>
          </a:p>
          <a:p>
            <a:pPr algn="ctr"/>
            <a:r>
              <a:rPr lang="en-IN" sz="2800" b="1" i="1" dirty="0">
                <a:solidFill>
                  <a:srgbClr val="FFFF00"/>
                </a:solidFill>
                <a:effectLst>
                  <a:outerShdw blurRad="38100" dist="38100" dir="2700000" algn="tl">
                    <a:srgbClr val="000000">
                      <a:alpha val="43137"/>
                    </a:srgbClr>
                  </a:outerShdw>
                </a:effectLst>
                <a:highlight>
                  <a:srgbClr val="FF0000"/>
                </a:highlight>
                <a:latin typeface="Bahnschrift" panose="020B0502040204020203" pitchFamily="34" charset="0"/>
              </a:rPr>
              <a:t>MHRDI’s IIC Ambassador </a:t>
            </a:r>
            <a:endParaRPr lang="en-IN" sz="2800" b="1" dirty="0">
              <a:solidFill>
                <a:srgbClr val="FFFF00"/>
              </a:solidFill>
              <a:effectLst>
                <a:outerShdw blurRad="38100" dist="38100" dir="2700000" algn="tl">
                  <a:srgbClr val="000000">
                    <a:alpha val="43137"/>
                  </a:srgbClr>
                </a:outerShdw>
              </a:effectLst>
              <a:highlight>
                <a:srgbClr val="FF0000"/>
              </a:highlight>
              <a:latin typeface="Bahnschrift" panose="020B0502040204020203" pitchFamily="34" charset="0"/>
            </a:endParaRPr>
          </a:p>
          <a:p>
            <a:pPr algn="ctr"/>
            <a:r>
              <a:rPr lang="en-IN" sz="3200" b="1" i="1" dirty="0">
                <a:solidFill>
                  <a:srgbClr val="FFC000"/>
                </a:solidFill>
                <a:latin typeface="Arial" panose="020B0604020202020204" pitchFamily="34" charset="0"/>
              </a:rPr>
              <a:t>NSS Certified Program Officer, (A.U)</a:t>
            </a:r>
            <a:endParaRPr lang="en-IN" sz="3200" dirty="0">
              <a:solidFill>
                <a:srgbClr val="FFC000"/>
              </a:solidFill>
              <a:latin typeface="Helvetica" panose="020B0604020202020204" pitchFamily="34" charset="0"/>
            </a:endParaRPr>
          </a:p>
          <a:p>
            <a:pPr algn="ctr"/>
            <a:r>
              <a:rPr lang="en-IN" sz="2400" b="1" i="1" dirty="0">
                <a:solidFill>
                  <a:schemeClr val="bg1"/>
                </a:solidFill>
                <a:highlight>
                  <a:srgbClr val="800080"/>
                </a:highlight>
                <a:latin typeface="Arial" panose="020B0604020202020204" pitchFamily="34" charset="0"/>
              </a:rPr>
              <a:t>Senior Faculty for Business Studies, Economics, Accounts </a:t>
            </a:r>
            <a:endParaRPr lang="en-IN" dirty="0">
              <a:solidFill>
                <a:schemeClr val="bg1"/>
              </a:solidFill>
              <a:highlight>
                <a:srgbClr val="800080"/>
              </a:highlight>
              <a:latin typeface="Helvetica" panose="020B0604020202020204" pitchFamily="34" charset="0"/>
            </a:endParaRPr>
          </a:p>
          <a:p>
            <a:pPr algn="ctr"/>
            <a:r>
              <a:rPr lang="en-IN" sz="2400" b="1" i="1" dirty="0">
                <a:solidFill>
                  <a:srgbClr val="FFC000"/>
                </a:solidFill>
                <a:latin typeface="Arial" panose="020B0604020202020204" pitchFamily="34" charset="0"/>
              </a:rPr>
              <a:t>Head, Board of Administration &amp; Management Science,</a:t>
            </a:r>
            <a:endParaRPr lang="en-IN" sz="2400" dirty="0">
              <a:solidFill>
                <a:srgbClr val="FFC000"/>
              </a:solidFill>
              <a:latin typeface="Helvetica" panose="020B0604020202020204" pitchFamily="34" charset="0"/>
            </a:endParaRPr>
          </a:p>
          <a:p>
            <a:pPr algn="ctr"/>
            <a:r>
              <a:rPr lang="en-IN" sz="2400" b="1" i="1" dirty="0">
                <a:solidFill>
                  <a:schemeClr val="bg1"/>
                </a:solidFill>
                <a:highlight>
                  <a:srgbClr val="008000"/>
                </a:highlight>
                <a:latin typeface="Arial" panose="020B0604020202020204" pitchFamily="34" charset="0"/>
              </a:rPr>
              <a:t>Bhagavad Gita &amp; CLAT Program Coordinator, </a:t>
            </a:r>
            <a:endParaRPr lang="en-IN" dirty="0">
              <a:solidFill>
                <a:schemeClr val="bg1"/>
              </a:solidFill>
              <a:highlight>
                <a:srgbClr val="008000"/>
              </a:highlight>
              <a:latin typeface="Helvetica" panose="020B0604020202020204" pitchFamily="34" charset="0"/>
            </a:endParaRPr>
          </a:p>
          <a:p>
            <a:pPr algn="ctr"/>
            <a:r>
              <a:rPr lang="en-IN" sz="2800" b="1" i="1" dirty="0">
                <a:solidFill>
                  <a:schemeClr val="bg1"/>
                </a:solidFill>
                <a:highlight>
                  <a:srgbClr val="0000FF"/>
                </a:highlight>
                <a:latin typeface="Verdana" panose="020B0604030504040204" pitchFamily="34" charset="0"/>
              </a:rPr>
              <a:t>Commerce Department, VIVA-VVIT, </a:t>
            </a:r>
            <a:r>
              <a:rPr lang="en-IN" sz="2400" b="1" i="1" dirty="0">
                <a:solidFill>
                  <a:schemeClr val="bg1"/>
                </a:solidFill>
                <a:highlight>
                  <a:srgbClr val="0000FF"/>
                </a:highlight>
                <a:latin typeface="Verdana" panose="020B0604030504040204" pitchFamily="34" charset="0"/>
              </a:rPr>
              <a:t>Nambur, </a:t>
            </a:r>
            <a:endParaRPr lang="en-IN" dirty="0">
              <a:solidFill>
                <a:schemeClr val="bg1"/>
              </a:solidFill>
              <a:highlight>
                <a:srgbClr val="0000FF"/>
              </a:highlight>
              <a:latin typeface="Helvetica" panose="020B0604020202020204" pitchFamily="34" charset="0"/>
            </a:endParaRPr>
          </a:p>
          <a:p>
            <a:pPr algn="ctr"/>
            <a:r>
              <a:rPr lang="en-IN" b="1" i="1" dirty="0">
                <a:solidFill>
                  <a:srgbClr val="FFC000"/>
                </a:solidFill>
                <a:latin typeface="Arial" panose="020B0604020202020204" pitchFamily="34" charset="0"/>
              </a:rPr>
              <a:t>My Blog: </a:t>
            </a:r>
            <a:r>
              <a:rPr lang="en-IN" b="1" i="1" u="sng" dirty="0">
                <a:solidFill>
                  <a:srgbClr val="FFC000"/>
                </a:solidFill>
                <a:latin typeface="Arial" panose="020B0604020202020204" pitchFamily="34" charset="0"/>
                <a:hlinkClick r:id="rId2">
                  <a:extLst>
                    <a:ext uri="{A12FA001-AC4F-418D-AE19-62706E023703}">
                      <ahyp:hlinkClr xmlns="" xmlns:ahyp="http://schemas.microsoft.com/office/drawing/2018/hyperlinkcolor" val="tx"/>
                    </a:ext>
                  </a:extLst>
                </a:hlinkClick>
              </a:rPr>
              <a:t>puttuguru.blogspot.in</a:t>
            </a:r>
            <a:r>
              <a:rPr lang="en-IN" b="1" i="1" dirty="0">
                <a:solidFill>
                  <a:srgbClr val="FFC000"/>
                </a:solidFill>
                <a:latin typeface="Arial" panose="020B0604020202020204" pitchFamily="34" charset="0"/>
              </a:rPr>
              <a:t> </a:t>
            </a:r>
            <a:endParaRPr lang="en-IN" dirty="0">
              <a:solidFill>
                <a:srgbClr val="FFC000"/>
              </a:solidFill>
              <a:latin typeface="Helvetica" panose="020B0604020202020204" pitchFamily="34" charset="0"/>
            </a:endParaRPr>
          </a:p>
          <a:p>
            <a:pPr algn="ctr"/>
            <a:r>
              <a:rPr lang="en-IN" b="1" i="1" dirty="0">
                <a:solidFill>
                  <a:srgbClr val="FFC000"/>
                </a:solidFill>
                <a:latin typeface="Arial" panose="020B0604020202020204" pitchFamily="34" charset="0"/>
              </a:rPr>
              <a:t>My Web Site: </a:t>
            </a:r>
            <a:r>
              <a:rPr lang="en-IN" b="1" u="sng" dirty="0">
                <a:solidFill>
                  <a:srgbClr val="FFC000"/>
                </a:solidFill>
                <a:latin typeface="Helvetica" panose="020B0604020202020204" pitchFamily="34" charset="0"/>
                <a:hlinkClick r:id="rId3">
                  <a:extLst>
                    <a:ext uri="{A12FA001-AC4F-418D-AE19-62706E023703}">
                      <ahyp:hlinkClr xmlns="" xmlns:ahyp="http://schemas.microsoft.com/office/drawing/2018/hyperlinkcolor" val="tx"/>
                    </a:ext>
                  </a:extLst>
                </a:hlinkClick>
              </a:rPr>
              <a:t>https://gurublogs.wixsite.com/guru</a:t>
            </a:r>
            <a:endParaRPr lang="en-IN" dirty="0">
              <a:solidFill>
                <a:srgbClr val="FFC000"/>
              </a:solidFill>
              <a:latin typeface="Helvetica" panose="020B0604020202020204" pitchFamily="34" charset="0"/>
            </a:endParaRPr>
          </a:p>
          <a:p>
            <a:pPr algn="ctr"/>
            <a:r>
              <a:rPr lang="en-IN" sz="2400" b="1" i="1" dirty="0">
                <a:solidFill>
                  <a:srgbClr val="FFC000"/>
                </a:solidFill>
                <a:latin typeface="Verdana" panose="020B0604030504040204" pitchFamily="34" charset="0"/>
              </a:rPr>
              <a:t>93 94 96 98 98</a:t>
            </a:r>
            <a:r>
              <a:rPr lang="en-IN" b="1" i="1" dirty="0">
                <a:solidFill>
                  <a:srgbClr val="FFC000"/>
                </a:solidFill>
                <a:latin typeface="Verdana" panose="020B0604030504040204" pitchFamily="34" charset="0"/>
              </a:rPr>
              <a:t>, </a:t>
            </a:r>
            <a:r>
              <a:rPr lang="en-IN" sz="2400" b="1" i="1" dirty="0">
                <a:solidFill>
                  <a:srgbClr val="FFC000"/>
                </a:solidFill>
                <a:latin typeface="Verdana" panose="020B0604030504040204" pitchFamily="34" charset="0"/>
              </a:rPr>
              <a:t>9885 96 36 36,</a:t>
            </a:r>
            <a:r>
              <a:rPr lang="en-IN" dirty="0">
                <a:solidFill>
                  <a:srgbClr val="FFC000"/>
                </a:solidFill>
                <a:latin typeface="Helvetica" panose="020B0604020202020204" pitchFamily="34" charset="0"/>
              </a:rPr>
              <a:t> </a:t>
            </a:r>
            <a:r>
              <a:rPr lang="en-IN" sz="2400" b="1" i="1" dirty="0">
                <a:solidFill>
                  <a:srgbClr val="FFC000"/>
                </a:solidFill>
                <a:latin typeface="Verdana" panose="020B0604030504040204" pitchFamily="34" charset="0"/>
              </a:rPr>
              <a:t>807 444 9539,</a:t>
            </a:r>
            <a:endParaRPr lang="en-IN" sz="1191" dirty="0">
              <a:solidFill>
                <a:srgbClr val="FFC000"/>
              </a:solidFill>
              <a:latin typeface="Helvetica" panose="020B0604020202020204" pitchFamily="34" charset="0"/>
            </a:endParaRPr>
          </a:p>
        </p:txBody>
      </p:sp>
    </p:spTree>
    <p:extLst>
      <p:ext uri="{BB962C8B-B14F-4D97-AF65-F5344CB8AC3E}">
        <p14:creationId xmlns="" xmlns:p14="http://schemas.microsoft.com/office/powerpoint/2010/main" val="1170492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6EE8D0E-3F0D-41A3-981E-22ED2A2FAB82}"/>
              </a:ext>
            </a:extLst>
          </p:cNvPr>
          <p:cNvPicPr>
            <a:picLocks noChangeAspect="1"/>
          </p:cNvPicPr>
          <p:nvPr/>
        </p:nvPicPr>
        <p:blipFill>
          <a:blip r:embed="rId2"/>
          <a:stretch>
            <a:fillRect/>
          </a:stretch>
        </p:blipFill>
        <p:spPr>
          <a:xfrm>
            <a:off x="0" y="0"/>
            <a:ext cx="9144000" cy="6858000"/>
          </a:xfrm>
          <a:prstGeom prst="rect">
            <a:avLst/>
          </a:prstGeom>
        </p:spPr>
      </p:pic>
      <p:sp>
        <p:nvSpPr>
          <p:cNvPr id="5" name="TextBox 4">
            <a:extLst>
              <a:ext uri="{FF2B5EF4-FFF2-40B4-BE49-F238E27FC236}">
                <a16:creationId xmlns="" xmlns:a16="http://schemas.microsoft.com/office/drawing/2014/main" id="{D2CDFC3B-692B-4740-AAE0-E07FACB86DE1}"/>
              </a:ext>
            </a:extLst>
          </p:cNvPr>
          <p:cNvSpPr txBox="1"/>
          <p:nvPr/>
        </p:nvSpPr>
        <p:spPr>
          <a:xfrm>
            <a:off x="0" y="0"/>
            <a:ext cx="9144000" cy="523220"/>
          </a:xfrm>
          <a:prstGeom prst="rect">
            <a:avLst/>
          </a:prstGeom>
          <a:solidFill>
            <a:srgbClr val="FFC000"/>
          </a:solidFill>
        </p:spPr>
        <p:txBody>
          <a:bodyPr wrap="square" rtlCol="0">
            <a:spAutoFit/>
          </a:bodyPr>
          <a:lstStyle/>
          <a:p>
            <a:pPr algn="ctr"/>
            <a:r>
              <a:rPr lang="en-IN" sz="2800" b="1" dirty="0">
                <a:solidFill>
                  <a:schemeClr val="bg1"/>
                </a:solidFill>
                <a:latin typeface="Cooper Black" panose="0208090404030B020404" pitchFamily="18" charset="0"/>
              </a:rPr>
              <a:t>The First and Foremost Graph of Economics</a:t>
            </a:r>
          </a:p>
        </p:txBody>
      </p:sp>
    </p:spTree>
    <p:extLst>
      <p:ext uri="{BB962C8B-B14F-4D97-AF65-F5344CB8AC3E}">
        <p14:creationId xmlns="" xmlns:p14="http://schemas.microsoft.com/office/powerpoint/2010/main" val="3889471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368B138-E775-462C-86BE-7296233E2A16}"/>
              </a:ext>
            </a:extLst>
          </p:cNvPr>
          <p:cNvPicPr>
            <a:picLocks noChangeAspect="1"/>
          </p:cNvPicPr>
          <p:nvPr/>
        </p:nvPicPr>
        <p:blipFill>
          <a:blip r:embed="rId2"/>
          <a:stretch>
            <a:fillRect/>
          </a:stretch>
        </p:blipFill>
        <p:spPr>
          <a:xfrm>
            <a:off x="-1" y="9331"/>
            <a:ext cx="9176829" cy="6848669"/>
          </a:xfrm>
          <a:prstGeom prst="rect">
            <a:avLst/>
          </a:prstGeom>
        </p:spPr>
      </p:pic>
    </p:spTree>
    <p:extLst>
      <p:ext uri="{BB962C8B-B14F-4D97-AF65-F5344CB8AC3E}">
        <p14:creationId xmlns="" xmlns:p14="http://schemas.microsoft.com/office/powerpoint/2010/main" val="4126067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852F04C-F330-4ABD-8D06-1AEAF3227696}"/>
              </a:ext>
            </a:extLst>
          </p:cNvPr>
          <p:cNvPicPr>
            <a:picLocks noChangeAspect="1"/>
          </p:cNvPicPr>
          <p:nvPr/>
        </p:nvPicPr>
        <p:blipFill>
          <a:blip r:embed="rId2"/>
          <a:stretch>
            <a:fillRect/>
          </a:stretch>
        </p:blipFill>
        <p:spPr>
          <a:xfrm>
            <a:off x="0" y="0"/>
            <a:ext cx="9144000" cy="6858000"/>
          </a:xfrm>
          <a:prstGeom prst="rect">
            <a:avLst/>
          </a:prstGeom>
        </p:spPr>
      </p:pic>
      <p:pic>
        <p:nvPicPr>
          <p:cNvPr id="6" name="Picture 5">
            <a:extLst>
              <a:ext uri="{FF2B5EF4-FFF2-40B4-BE49-F238E27FC236}">
                <a16:creationId xmlns="" xmlns:a16="http://schemas.microsoft.com/office/drawing/2014/main" id="{4302A079-6B1E-47F7-9E3A-96304290477F}"/>
              </a:ext>
            </a:extLst>
          </p:cNvPr>
          <p:cNvPicPr>
            <a:picLocks noChangeAspect="1"/>
          </p:cNvPicPr>
          <p:nvPr/>
        </p:nvPicPr>
        <p:blipFill>
          <a:blip r:embed="rId3"/>
          <a:stretch>
            <a:fillRect/>
          </a:stretch>
        </p:blipFill>
        <p:spPr>
          <a:xfrm>
            <a:off x="6477001" y="0"/>
            <a:ext cx="2667000" cy="2060627"/>
          </a:xfrm>
          <a:prstGeom prst="rect">
            <a:avLst/>
          </a:prstGeom>
        </p:spPr>
      </p:pic>
    </p:spTree>
    <p:extLst>
      <p:ext uri="{BB962C8B-B14F-4D97-AF65-F5344CB8AC3E}">
        <p14:creationId xmlns="" xmlns:p14="http://schemas.microsoft.com/office/powerpoint/2010/main" val="1004691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6A8E128-CDAD-4386-91AE-D55F43D7C39C}"/>
              </a:ext>
            </a:extLst>
          </p:cNvPr>
          <p:cNvPicPr>
            <a:picLocks noChangeAspect="1"/>
          </p:cNvPicPr>
          <p:nvPr/>
        </p:nvPicPr>
        <p:blipFill>
          <a:blip r:embed="rId2"/>
          <a:stretch>
            <a:fillRect/>
          </a:stretch>
        </p:blipFill>
        <p:spPr>
          <a:xfrm>
            <a:off x="47625" y="0"/>
            <a:ext cx="9048750" cy="6857999"/>
          </a:xfrm>
          <a:prstGeom prst="rect">
            <a:avLst/>
          </a:prstGeom>
        </p:spPr>
      </p:pic>
    </p:spTree>
    <p:extLst>
      <p:ext uri="{BB962C8B-B14F-4D97-AF65-F5344CB8AC3E}">
        <p14:creationId xmlns="" xmlns:p14="http://schemas.microsoft.com/office/powerpoint/2010/main" val="28566634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DC0FF32A-0C12-4BC8-9F9A-A163AB2A2BBA}"/>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 xmlns:p14="http://schemas.microsoft.com/office/powerpoint/2010/main" val="1282113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43DDB21-9576-485D-8325-AD52D8324F6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 xmlns:p14="http://schemas.microsoft.com/office/powerpoint/2010/main" val="3157917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A0AE4C77-DFCC-4C33-BFA2-1F68E7640029}"/>
              </a:ext>
            </a:extLst>
          </p:cNvPr>
          <p:cNvPicPr>
            <a:picLocks noChangeAspect="1"/>
          </p:cNvPicPr>
          <p:nvPr/>
        </p:nvPicPr>
        <p:blipFill>
          <a:blip r:embed="rId2"/>
          <a:stretch>
            <a:fillRect/>
          </a:stretch>
        </p:blipFill>
        <p:spPr>
          <a:xfrm>
            <a:off x="76200" y="0"/>
            <a:ext cx="9067800" cy="6858000"/>
          </a:xfrm>
          <a:prstGeom prst="rect">
            <a:avLst/>
          </a:prstGeom>
        </p:spPr>
      </p:pic>
    </p:spTree>
    <p:extLst>
      <p:ext uri="{BB962C8B-B14F-4D97-AF65-F5344CB8AC3E}">
        <p14:creationId xmlns="" xmlns:p14="http://schemas.microsoft.com/office/powerpoint/2010/main" val="41269829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E8185F86-4354-4357-B7F4-2E5514FF416E}"/>
              </a:ext>
            </a:extLst>
          </p:cNvPr>
          <p:cNvPicPr>
            <a:picLocks noChangeAspect="1"/>
          </p:cNvPicPr>
          <p:nvPr/>
        </p:nvPicPr>
        <p:blipFill>
          <a:blip r:embed="rId2"/>
          <a:stretch>
            <a:fillRect/>
          </a:stretch>
        </p:blipFill>
        <p:spPr>
          <a:xfrm>
            <a:off x="0" y="0"/>
            <a:ext cx="5486400" cy="6858000"/>
          </a:xfrm>
          <a:prstGeom prst="rect">
            <a:avLst/>
          </a:prstGeom>
        </p:spPr>
      </p:pic>
      <p:pic>
        <p:nvPicPr>
          <p:cNvPr id="10" name="Picture 9">
            <a:extLst>
              <a:ext uri="{FF2B5EF4-FFF2-40B4-BE49-F238E27FC236}">
                <a16:creationId xmlns="" xmlns:a16="http://schemas.microsoft.com/office/drawing/2014/main" id="{20357C33-1299-4288-BAC5-D4BF5A0FA1DC}"/>
              </a:ext>
            </a:extLst>
          </p:cNvPr>
          <p:cNvPicPr>
            <a:picLocks noChangeAspect="1"/>
          </p:cNvPicPr>
          <p:nvPr/>
        </p:nvPicPr>
        <p:blipFill>
          <a:blip r:embed="rId3"/>
          <a:stretch>
            <a:fillRect/>
          </a:stretch>
        </p:blipFill>
        <p:spPr>
          <a:xfrm>
            <a:off x="5029200" y="-1556"/>
            <a:ext cx="4121020" cy="6783355"/>
          </a:xfrm>
          <a:prstGeom prst="rect">
            <a:avLst/>
          </a:prstGeom>
        </p:spPr>
      </p:pic>
    </p:spTree>
    <p:extLst>
      <p:ext uri="{BB962C8B-B14F-4D97-AF65-F5344CB8AC3E}">
        <p14:creationId xmlns="" xmlns:p14="http://schemas.microsoft.com/office/powerpoint/2010/main" val="837299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8FC76D-A286-40D7-9BDF-B8912AD367BA}"/>
              </a:ext>
            </a:extLst>
          </p:cNvPr>
          <p:cNvSpPr>
            <a:spLocks noGrp="1"/>
          </p:cNvSpPr>
          <p:nvPr>
            <p:ph type="title"/>
          </p:nvPr>
        </p:nvSpPr>
        <p:spPr>
          <a:xfrm>
            <a:off x="0" y="0"/>
            <a:ext cx="9144000" cy="685800"/>
          </a:xfrm>
          <a:solidFill>
            <a:srgbClr val="FFFF00"/>
          </a:solidFill>
        </p:spPr>
        <p:txBody>
          <a:bodyPr>
            <a:normAutofit fontScale="90000"/>
          </a:bodyPr>
          <a:lstStyle/>
          <a:p>
            <a:r>
              <a:rPr lang="en-US" b="0" i="0" dirty="0">
                <a:solidFill>
                  <a:srgbClr val="4D5156"/>
                </a:solidFill>
                <a:effectLst/>
                <a:latin typeface="Cooper Black" panose="0208090404030B020404" pitchFamily="18" charset="0"/>
              </a:rPr>
              <a:t>Economics is the social science</a:t>
            </a:r>
            <a:endParaRPr lang="en-IN" dirty="0">
              <a:latin typeface="Cooper Black" panose="0208090404030B020404" pitchFamily="18" charset="0"/>
            </a:endParaRPr>
          </a:p>
        </p:txBody>
      </p:sp>
      <p:sp>
        <p:nvSpPr>
          <p:cNvPr id="3" name="Content Placeholder 2">
            <a:extLst>
              <a:ext uri="{FF2B5EF4-FFF2-40B4-BE49-F238E27FC236}">
                <a16:creationId xmlns="" xmlns:a16="http://schemas.microsoft.com/office/drawing/2014/main" id="{935171DE-795C-4798-9E25-0FF447EB0C40}"/>
              </a:ext>
            </a:extLst>
          </p:cNvPr>
          <p:cNvSpPr>
            <a:spLocks noGrp="1"/>
          </p:cNvSpPr>
          <p:nvPr>
            <p:ph idx="1"/>
          </p:nvPr>
        </p:nvSpPr>
        <p:spPr>
          <a:xfrm>
            <a:off x="0" y="685800"/>
            <a:ext cx="9144000" cy="6400800"/>
          </a:xfrm>
        </p:spPr>
        <p:txBody>
          <a:bodyPr>
            <a:normAutofit lnSpcReduction="10000"/>
          </a:bodyPr>
          <a:lstStyle/>
          <a:p>
            <a:r>
              <a:rPr lang="en-US" sz="3600" b="0" i="0" dirty="0">
                <a:solidFill>
                  <a:srgbClr val="4D5156"/>
                </a:solidFill>
                <a:effectLst/>
                <a:latin typeface="arial" panose="020B0604020202020204" pitchFamily="34" charset="0"/>
              </a:rPr>
              <a:t>Economics is the </a:t>
            </a:r>
          </a:p>
          <a:p>
            <a:r>
              <a:rPr lang="en-US" sz="3600" b="0" i="0" dirty="0">
                <a:solidFill>
                  <a:srgbClr val="4D5156"/>
                </a:solidFill>
                <a:effectLst/>
                <a:latin typeface="arial" panose="020B0604020202020204" pitchFamily="34" charset="0"/>
              </a:rPr>
              <a:t>social science that studies how people </a:t>
            </a:r>
          </a:p>
          <a:p>
            <a:r>
              <a:rPr lang="en-US" sz="3600" b="0" i="0" dirty="0">
                <a:solidFill>
                  <a:srgbClr val="4D5156"/>
                </a:solidFill>
                <a:effectLst/>
                <a:latin typeface="arial" panose="020B0604020202020204" pitchFamily="34" charset="0"/>
              </a:rPr>
              <a:t>interact with value; </a:t>
            </a:r>
          </a:p>
          <a:p>
            <a:r>
              <a:rPr lang="en-US" sz="3600" b="0" i="0" dirty="0">
                <a:solidFill>
                  <a:srgbClr val="4D5156"/>
                </a:solidFill>
                <a:effectLst/>
                <a:latin typeface="arial" panose="020B0604020202020204" pitchFamily="34" charset="0"/>
              </a:rPr>
              <a:t>in particular, </a:t>
            </a:r>
          </a:p>
          <a:p>
            <a:r>
              <a:rPr lang="en-US" sz="3600" b="0" i="0" dirty="0">
                <a:solidFill>
                  <a:srgbClr val="4D5156"/>
                </a:solidFill>
                <a:effectLst/>
                <a:latin typeface="Cooper Black" panose="0208090404030B020404" pitchFamily="18" charset="0"/>
              </a:rPr>
              <a:t>the production, </a:t>
            </a:r>
          </a:p>
          <a:p>
            <a:r>
              <a:rPr lang="en-US" sz="3600" dirty="0">
                <a:solidFill>
                  <a:srgbClr val="4D5156"/>
                </a:solidFill>
                <a:latin typeface="Cooper Black" panose="0208090404030B020404" pitchFamily="18" charset="0"/>
              </a:rPr>
              <a:t>t</a:t>
            </a:r>
            <a:r>
              <a:rPr lang="en-US" sz="3600" b="0" i="0" dirty="0">
                <a:solidFill>
                  <a:srgbClr val="4D5156"/>
                </a:solidFill>
                <a:effectLst/>
                <a:latin typeface="Cooper Black" panose="0208090404030B020404" pitchFamily="18" charset="0"/>
              </a:rPr>
              <a:t>he distribution, </a:t>
            </a:r>
          </a:p>
          <a:p>
            <a:r>
              <a:rPr lang="en-US" sz="3600" b="0" i="0" dirty="0">
                <a:solidFill>
                  <a:srgbClr val="4D5156"/>
                </a:solidFill>
                <a:effectLst/>
                <a:latin typeface="Cooper Black" panose="0208090404030B020404" pitchFamily="18" charset="0"/>
              </a:rPr>
              <a:t>and consumption of goods and services.</a:t>
            </a:r>
          </a:p>
          <a:p>
            <a:r>
              <a:rPr lang="en-US" b="0" i="0" dirty="0">
                <a:solidFill>
                  <a:srgbClr val="4D5156"/>
                </a:solidFill>
                <a:effectLst/>
                <a:latin typeface="arial" panose="020B0604020202020204" pitchFamily="34" charset="0"/>
              </a:rPr>
              <a:t>Economics focuses on the behavior and interactions of economic agents and how economies work.</a:t>
            </a:r>
            <a:endParaRPr lang="en-IN" dirty="0"/>
          </a:p>
        </p:txBody>
      </p:sp>
    </p:spTree>
    <p:extLst>
      <p:ext uri="{BB962C8B-B14F-4D97-AF65-F5344CB8AC3E}">
        <p14:creationId xmlns="" xmlns:p14="http://schemas.microsoft.com/office/powerpoint/2010/main" val="1080364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4F308B7-7FC5-4693-9CE5-E3B2A26EF125}"/>
              </a:ext>
            </a:extLst>
          </p:cNvPr>
          <p:cNvPicPr>
            <a:picLocks noChangeAspect="1"/>
          </p:cNvPicPr>
          <p:nvPr/>
        </p:nvPicPr>
        <p:blipFill>
          <a:blip r:embed="rId2"/>
          <a:stretch>
            <a:fillRect/>
          </a:stretch>
        </p:blipFill>
        <p:spPr>
          <a:xfrm>
            <a:off x="0" y="768096"/>
            <a:ext cx="9144000" cy="6089904"/>
          </a:xfrm>
          <a:prstGeom prst="rect">
            <a:avLst/>
          </a:prstGeom>
        </p:spPr>
      </p:pic>
      <p:pic>
        <p:nvPicPr>
          <p:cNvPr id="6" name="Picture 5">
            <a:extLst>
              <a:ext uri="{FF2B5EF4-FFF2-40B4-BE49-F238E27FC236}">
                <a16:creationId xmlns="" xmlns:a16="http://schemas.microsoft.com/office/drawing/2014/main" id="{29AA9BFC-EE75-417C-81B7-108F984D243B}"/>
              </a:ext>
            </a:extLst>
          </p:cNvPr>
          <p:cNvPicPr>
            <a:picLocks noChangeAspect="1"/>
          </p:cNvPicPr>
          <p:nvPr/>
        </p:nvPicPr>
        <p:blipFill>
          <a:blip r:embed="rId3"/>
          <a:stretch>
            <a:fillRect/>
          </a:stretch>
        </p:blipFill>
        <p:spPr>
          <a:xfrm>
            <a:off x="0" y="768096"/>
            <a:ext cx="3024621" cy="3041904"/>
          </a:xfrm>
          <a:prstGeom prst="rect">
            <a:avLst/>
          </a:prstGeom>
        </p:spPr>
      </p:pic>
      <p:sp>
        <p:nvSpPr>
          <p:cNvPr id="7" name="Rectangle 6">
            <a:extLst>
              <a:ext uri="{FF2B5EF4-FFF2-40B4-BE49-F238E27FC236}">
                <a16:creationId xmlns="" xmlns:a16="http://schemas.microsoft.com/office/drawing/2014/main" id="{F08085EC-B01C-401D-BC84-4C5E61CB9A78}"/>
              </a:ext>
            </a:extLst>
          </p:cNvPr>
          <p:cNvSpPr/>
          <p:nvPr/>
        </p:nvSpPr>
        <p:spPr>
          <a:xfrm>
            <a:off x="0" y="0"/>
            <a:ext cx="9144000" cy="768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millennial behind the near $1 billion fashion startup </a:t>
            </a:r>
            <a:r>
              <a:rPr lang="en-US" dirty="0" err="1"/>
              <a:t>Zilingo</a:t>
            </a:r>
            <a:endParaRPr lang="en-US" dirty="0"/>
          </a:p>
          <a:p>
            <a:pPr algn="ctr"/>
            <a:r>
              <a:rPr lang="en-US" dirty="0"/>
              <a:t>27-year-old </a:t>
            </a:r>
            <a:r>
              <a:rPr lang="en-US" dirty="0" err="1"/>
              <a:t>Ankiti</a:t>
            </a:r>
            <a:r>
              <a:rPr lang="en-US" dirty="0"/>
              <a:t> Bose is the co-founder and CEO of </a:t>
            </a:r>
            <a:r>
              <a:rPr lang="en-US" dirty="0" err="1"/>
              <a:t>Zilingo</a:t>
            </a:r>
            <a:r>
              <a:rPr lang="en-US" dirty="0"/>
              <a:t>, an e-commerce fashion platform valued at nearly $1 billion. An Unicorn Company</a:t>
            </a:r>
            <a:endParaRPr lang="en-IN" dirty="0"/>
          </a:p>
        </p:txBody>
      </p:sp>
    </p:spTree>
    <p:extLst>
      <p:ext uri="{BB962C8B-B14F-4D97-AF65-F5344CB8AC3E}">
        <p14:creationId xmlns="" xmlns:p14="http://schemas.microsoft.com/office/powerpoint/2010/main" val="1042483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600200"/>
          </a:xfrm>
        </p:spPr>
        <p:txBody>
          <a:bodyPr>
            <a:noAutofit/>
          </a:bodyPr>
          <a:lstStyle/>
          <a:p>
            <a:r>
              <a:rPr lang="en-US" sz="6000" b="1" i="1" dirty="0">
                <a:solidFill>
                  <a:srgbClr val="FF0000"/>
                </a:solidFill>
                <a:effectLst>
                  <a:outerShdw blurRad="38100" dist="38100" dir="2700000" algn="tl">
                    <a:srgbClr val="000000">
                      <a:alpha val="43137"/>
                    </a:srgbClr>
                  </a:outerShdw>
                </a:effectLst>
              </a:rPr>
              <a:t>Introduction to Managerial Economics</a:t>
            </a:r>
          </a:p>
        </p:txBody>
      </p:sp>
      <p:sp>
        <p:nvSpPr>
          <p:cNvPr id="3" name="Subtitle 2"/>
          <p:cNvSpPr>
            <a:spLocks noGrp="1"/>
          </p:cNvSpPr>
          <p:nvPr>
            <p:ph type="subTitle" idx="1"/>
          </p:nvPr>
        </p:nvSpPr>
        <p:spPr>
          <a:xfrm>
            <a:off x="0" y="1600200"/>
            <a:ext cx="9144000" cy="5257800"/>
          </a:xfrm>
        </p:spPr>
        <p:txBody>
          <a:bodyPr>
            <a:normAutofit fontScale="92500" lnSpcReduction="10000"/>
          </a:bodyPr>
          <a:lstStyle/>
          <a:p>
            <a:r>
              <a:rPr lang="en-US" sz="6400" b="1" i="1" dirty="0">
                <a:solidFill>
                  <a:srgbClr val="0070C0"/>
                </a:solidFill>
                <a:effectLst>
                  <a:outerShdw blurRad="38100" dist="38100" dir="2700000" algn="tl">
                    <a:srgbClr val="000000">
                      <a:alpha val="43137"/>
                    </a:srgbClr>
                  </a:outerShdw>
                </a:effectLst>
              </a:rPr>
              <a:t>Professor &amp; Lawyer. </a:t>
            </a:r>
          </a:p>
          <a:p>
            <a:r>
              <a:rPr lang="en-US" sz="6400" b="1" i="1" dirty="0">
                <a:solidFill>
                  <a:srgbClr val="0070C0"/>
                </a:solidFill>
                <a:effectLst>
                  <a:outerShdw blurRad="38100" dist="38100" dir="2700000" algn="tl">
                    <a:srgbClr val="000000">
                      <a:alpha val="43137"/>
                    </a:srgbClr>
                  </a:outerShdw>
                </a:effectLst>
              </a:rPr>
              <a:t>Puttu Guru Prasad,</a:t>
            </a:r>
            <a:endParaRPr lang="en-US" sz="3800" dirty="0">
              <a:effectLst>
                <a:outerShdw blurRad="38100" dist="38100" dir="2700000" algn="tl">
                  <a:srgbClr val="000000">
                    <a:alpha val="43137"/>
                  </a:srgbClr>
                </a:outerShdw>
              </a:effectLst>
            </a:endParaRPr>
          </a:p>
          <a:p>
            <a:r>
              <a:rPr lang="en-US" b="1" i="1" dirty="0">
                <a:solidFill>
                  <a:srgbClr val="7030A0"/>
                </a:solidFill>
              </a:rPr>
              <a:t>Senior Faculty for Management Studies,</a:t>
            </a:r>
            <a:r>
              <a:rPr lang="en-US" dirty="0">
                <a:solidFill>
                  <a:srgbClr val="7030A0"/>
                </a:solidFill>
              </a:rPr>
              <a:t/>
            </a:r>
            <a:br>
              <a:rPr lang="en-US" dirty="0">
                <a:solidFill>
                  <a:srgbClr val="7030A0"/>
                </a:solidFill>
              </a:rPr>
            </a:br>
            <a:r>
              <a:rPr lang="en-US" b="1" i="1" dirty="0">
                <a:solidFill>
                  <a:srgbClr val="7030A0"/>
                </a:solidFill>
              </a:rPr>
              <a:t>S&amp;H Department, VVIT, Nambur,</a:t>
            </a:r>
            <a:r>
              <a:rPr lang="en-US" dirty="0"/>
              <a:t/>
            </a:r>
            <a:br>
              <a:rPr lang="en-US" dirty="0"/>
            </a:br>
            <a:r>
              <a:rPr lang="en-US" sz="3300" b="1" i="1" dirty="0">
                <a:solidFill>
                  <a:srgbClr val="00B050"/>
                </a:solidFill>
              </a:rPr>
              <a:t>B</a:t>
            </a:r>
            <a:r>
              <a:rPr lang="en-US" b="1" i="1" dirty="0">
                <a:solidFill>
                  <a:srgbClr val="00B050"/>
                </a:solidFill>
              </a:rPr>
              <a:t>.Com., M.Com., M.B.A., L.L.B., L.L.M., M.Phil.,</a:t>
            </a:r>
            <a:r>
              <a:rPr lang="en-US" b="1" dirty="0">
                <a:solidFill>
                  <a:srgbClr val="00B050"/>
                </a:solidFill>
              </a:rPr>
              <a:t/>
            </a:r>
            <a:br>
              <a:rPr lang="en-US" b="1" dirty="0">
                <a:solidFill>
                  <a:srgbClr val="00B050"/>
                </a:solidFill>
              </a:rPr>
            </a:br>
            <a:r>
              <a:rPr lang="en-US" b="1" i="1" dirty="0">
                <a:solidFill>
                  <a:srgbClr val="00B050"/>
                </a:solidFill>
              </a:rPr>
              <a:t>PGDFTM.,  AP.SET., ICFAI TMF., (PhD) at JNTUK.,</a:t>
            </a:r>
            <a:r>
              <a:rPr lang="en-US" b="1" dirty="0">
                <a:solidFill>
                  <a:srgbClr val="00B050"/>
                </a:solidFill>
              </a:rPr>
              <a:t/>
            </a:r>
            <a:br>
              <a:rPr lang="en-US" b="1" dirty="0">
                <a:solidFill>
                  <a:srgbClr val="00B050"/>
                </a:solidFill>
              </a:rPr>
            </a:br>
            <a:r>
              <a:rPr lang="en-US" b="1" dirty="0">
                <a:solidFill>
                  <a:srgbClr val="C00000"/>
                </a:solidFill>
              </a:rPr>
              <a:t>puttuguru.blogspot.in</a:t>
            </a:r>
            <a:r>
              <a:rPr lang="en-US" dirty="0"/>
              <a:t/>
            </a:r>
            <a:br>
              <a:rPr lang="en-US" dirty="0"/>
            </a:br>
            <a:r>
              <a:rPr lang="en-US" b="1" i="1" dirty="0"/>
              <a:t>93 94 96 98 98, 9885 96 36 36, 807 444 95 39 </a:t>
            </a:r>
            <a:r>
              <a:rPr lang="en-US" dirty="0"/>
              <a:t/>
            </a:r>
            <a:br>
              <a:rPr lang="en-US" dirty="0"/>
            </a:br>
            <a:r>
              <a:rPr lang="en-US" b="1" i="1" dirty="0"/>
              <a:t> </a:t>
            </a:r>
            <a:r>
              <a:rPr lang="en-US" b="1" i="1" dirty="0">
                <a:hlinkClick r:id="rId2"/>
              </a:rPr>
              <a:t>puttuvvit@gmail.com</a:t>
            </a:r>
            <a:endParaRPr lang="en-U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0B88508-70D3-4B00-B796-990D1B3234EE}"/>
              </a:ext>
            </a:extLst>
          </p:cNvPr>
          <p:cNvPicPr>
            <a:picLocks noChangeAspect="1"/>
          </p:cNvPicPr>
          <p:nvPr/>
        </p:nvPicPr>
        <p:blipFill>
          <a:blip r:embed="rId2"/>
          <a:stretch>
            <a:fillRect/>
          </a:stretch>
        </p:blipFill>
        <p:spPr>
          <a:xfrm>
            <a:off x="0" y="0"/>
            <a:ext cx="9144000" cy="3045279"/>
          </a:xfrm>
          <a:prstGeom prst="rect">
            <a:avLst/>
          </a:prstGeom>
        </p:spPr>
      </p:pic>
      <p:pic>
        <p:nvPicPr>
          <p:cNvPr id="5" name="Picture 4">
            <a:extLst>
              <a:ext uri="{FF2B5EF4-FFF2-40B4-BE49-F238E27FC236}">
                <a16:creationId xmlns="" xmlns:a16="http://schemas.microsoft.com/office/drawing/2014/main" id="{40637B5F-1567-4583-A29C-DE3E27266A9F}"/>
              </a:ext>
            </a:extLst>
          </p:cNvPr>
          <p:cNvPicPr>
            <a:picLocks noChangeAspect="1"/>
          </p:cNvPicPr>
          <p:nvPr/>
        </p:nvPicPr>
        <p:blipFill>
          <a:blip r:embed="rId3"/>
          <a:stretch>
            <a:fillRect/>
          </a:stretch>
        </p:blipFill>
        <p:spPr>
          <a:xfrm>
            <a:off x="0" y="3086100"/>
            <a:ext cx="6705600" cy="3771900"/>
          </a:xfrm>
          <a:prstGeom prst="rect">
            <a:avLst/>
          </a:prstGeom>
        </p:spPr>
      </p:pic>
      <p:pic>
        <p:nvPicPr>
          <p:cNvPr id="6" name="Picture 5">
            <a:extLst>
              <a:ext uri="{FF2B5EF4-FFF2-40B4-BE49-F238E27FC236}">
                <a16:creationId xmlns="" xmlns:a16="http://schemas.microsoft.com/office/drawing/2014/main" id="{409CB514-644C-4378-A4CA-4096B07E3026}"/>
              </a:ext>
            </a:extLst>
          </p:cNvPr>
          <p:cNvPicPr>
            <a:picLocks noChangeAspect="1"/>
          </p:cNvPicPr>
          <p:nvPr/>
        </p:nvPicPr>
        <p:blipFill>
          <a:blip r:embed="rId4"/>
          <a:stretch>
            <a:fillRect/>
          </a:stretch>
        </p:blipFill>
        <p:spPr>
          <a:xfrm>
            <a:off x="6705601" y="3086100"/>
            <a:ext cx="2438400" cy="1790700"/>
          </a:xfrm>
          <a:prstGeom prst="rect">
            <a:avLst/>
          </a:prstGeom>
        </p:spPr>
      </p:pic>
      <p:pic>
        <p:nvPicPr>
          <p:cNvPr id="7" name="Picture 6">
            <a:extLst>
              <a:ext uri="{FF2B5EF4-FFF2-40B4-BE49-F238E27FC236}">
                <a16:creationId xmlns="" xmlns:a16="http://schemas.microsoft.com/office/drawing/2014/main" id="{E856F096-BF47-4EBC-9BB4-DDE076EE6881}"/>
              </a:ext>
            </a:extLst>
          </p:cNvPr>
          <p:cNvPicPr>
            <a:picLocks noChangeAspect="1"/>
          </p:cNvPicPr>
          <p:nvPr/>
        </p:nvPicPr>
        <p:blipFill>
          <a:blip r:embed="rId5"/>
          <a:stretch>
            <a:fillRect/>
          </a:stretch>
        </p:blipFill>
        <p:spPr>
          <a:xfrm>
            <a:off x="6716487" y="4953001"/>
            <a:ext cx="2427514" cy="1905000"/>
          </a:xfrm>
          <a:prstGeom prst="rect">
            <a:avLst/>
          </a:prstGeom>
        </p:spPr>
      </p:pic>
      <p:sp>
        <p:nvSpPr>
          <p:cNvPr id="9" name="TextBox 8">
            <a:extLst>
              <a:ext uri="{FF2B5EF4-FFF2-40B4-BE49-F238E27FC236}">
                <a16:creationId xmlns="" xmlns:a16="http://schemas.microsoft.com/office/drawing/2014/main" id="{2487047E-B1B0-413A-BE5D-2886535C13E7}"/>
              </a:ext>
            </a:extLst>
          </p:cNvPr>
          <p:cNvSpPr txBox="1"/>
          <p:nvPr/>
        </p:nvSpPr>
        <p:spPr>
          <a:xfrm>
            <a:off x="0" y="3058180"/>
            <a:ext cx="9144000" cy="523220"/>
          </a:xfrm>
          <a:prstGeom prst="rect">
            <a:avLst/>
          </a:prstGeom>
          <a:noFill/>
        </p:spPr>
        <p:txBody>
          <a:bodyPr wrap="square">
            <a:spAutoFit/>
          </a:bodyPr>
          <a:lstStyle/>
          <a:p>
            <a:pPr algn="ctr"/>
            <a:r>
              <a:rPr lang="en-IN" sz="2800" dirty="0">
                <a:solidFill>
                  <a:schemeClr val="bg1"/>
                </a:solidFill>
                <a:latin typeface="Cooper Black" panose="0208090404030B020404" pitchFamily="18" charset="0"/>
              </a:rPr>
              <a:t>CHATUCHAK WEEKEND MARKET BANGKOK</a:t>
            </a:r>
          </a:p>
        </p:txBody>
      </p:sp>
    </p:spTree>
    <p:extLst>
      <p:ext uri="{BB962C8B-B14F-4D97-AF65-F5344CB8AC3E}">
        <p14:creationId xmlns="" xmlns:p14="http://schemas.microsoft.com/office/powerpoint/2010/main" val="3032163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22E3A81-87A7-4744-AC34-8B285F91FF27}"/>
              </a:ext>
            </a:extLst>
          </p:cNvPr>
          <p:cNvPicPr>
            <a:picLocks noChangeAspect="1"/>
          </p:cNvPicPr>
          <p:nvPr/>
        </p:nvPicPr>
        <p:blipFill>
          <a:blip r:embed="rId2"/>
          <a:stretch>
            <a:fillRect/>
          </a:stretch>
        </p:blipFill>
        <p:spPr>
          <a:xfrm>
            <a:off x="0" y="2283257"/>
            <a:ext cx="9144000" cy="4574743"/>
          </a:xfrm>
          <a:prstGeom prst="rect">
            <a:avLst/>
          </a:prstGeom>
        </p:spPr>
      </p:pic>
      <p:pic>
        <p:nvPicPr>
          <p:cNvPr id="5" name="Picture 4">
            <a:extLst>
              <a:ext uri="{FF2B5EF4-FFF2-40B4-BE49-F238E27FC236}">
                <a16:creationId xmlns="" xmlns:a16="http://schemas.microsoft.com/office/drawing/2014/main" id="{3BC4AE34-F504-4ECE-8B79-35B47414FC99}"/>
              </a:ext>
            </a:extLst>
          </p:cNvPr>
          <p:cNvPicPr>
            <a:picLocks noChangeAspect="1"/>
          </p:cNvPicPr>
          <p:nvPr/>
        </p:nvPicPr>
        <p:blipFill>
          <a:blip r:embed="rId3"/>
          <a:stretch>
            <a:fillRect/>
          </a:stretch>
        </p:blipFill>
        <p:spPr>
          <a:xfrm>
            <a:off x="7776" y="0"/>
            <a:ext cx="4107024" cy="2310201"/>
          </a:xfrm>
          <a:prstGeom prst="rect">
            <a:avLst/>
          </a:prstGeom>
        </p:spPr>
      </p:pic>
      <p:pic>
        <p:nvPicPr>
          <p:cNvPr id="6" name="Picture 5">
            <a:extLst>
              <a:ext uri="{FF2B5EF4-FFF2-40B4-BE49-F238E27FC236}">
                <a16:creationId xmlns="" xmlns:a16="http://schemas.microsoft.com/office/drawing/2014/main" id="{C4C28D3A-8643-4CC2-8196-6FEF3E9A3B42}"/>
              </a:ext>
            </a:extLst>
          </p:cNvPr>
          <p:cNvPicPr>
            <a:picLocks noChangeAspect="1"/>
          </p:cNvPicPr>
          <p:nvPr/>
        </p:nvPicPr>
        <p:blipFill>
          <a:blip r:embed="rId4"/>
          <a:stretch>
            <a:fillRect/>
          </a:stretch>
        </p:blipFill>
        <p:spPr>
          <a:xfrm>
            <a:off x="4122576" y="-1"/>
            <a:ext cx="5013648" cy="2283257"/>
          </a:xfrm>
          <a:prstGeom prst="rect">
            <a:avLst/>
          </a:prstGeom>
        </p:spPr>
      </p:pic>
      <p:sp>
        <p:nvSpPr>
          <p:cNvPr id="7" name="TextBox 6">
            <a:extLst>
              <a:ext uri="{FF2B5EF4-FFF2-40B4-BE49-F238E27FC236}">
                <a16:creationId xmlns="" xmlns:a16="http://schemas.microsoft.com/office/drawing/2014/main" id="{73D05AE7-5934-49D0-842E-4FA4C9C85866}"/>
              </a:ext>
            </a:extLst>
          </p:cNvPr>
          <p:cNvSpPr txBox="1"/>
          <p:nvPr/>
        </p:nvSpPr>
        <p:spPr>
          <a:xfrm>
            <a:off x="7776" y="2208074"/>
            <a:ext cx="6393024" cy="1754326"/>
          </a:xfrm>
          <a:prstGeom prst="rect">
            <a:avLst/>
          </a:prstGeom>
          <a:noFill/>
        </p:spPr>
        <p:txBody>
          <a:bodyPr wrap="square">
            <a:spAutoFit/>
          </a:bodyPr>
          <a:lstStyle/>
          <a:p>
            <a:r>
              <a:rPr lang="en-US" sz="3600" dirty="0" err="1">
                <a:solidFill>
                  <a:schemeClr val="bg1"/>
                </a:solidFill>
                <a:latin typeface="Cooper Black" panose="0208090404030B020404" pitchFamily="18" charset="0"/>
              </a:rPr>
              <a:t>Moglix</a:t>
            </a:r>
            <a:r>
              <a:rPr lang="en-US" sz="3600" dirty="0">
                <a:solidFill>
                  <a:schemeClr val="bg1"/>
                </a:solidFill>
                <a:latin typeface="Cooper Black" panose="0208090404030B020404" pitchFamily="18" charset="0"/>
              </a:rPr>
              <a:t> is India's leading online store for industrial tools and equipment</a:t>
            </a:r>
            <a:endParaRPr lang="en-IN" sz="3600" dirty="0">
              <a:solidFill>
                <a:schemeClr val="bg1"/>
              </a:solidFill>
              <a:latin typeface="Cooper Black" panose="0208090404030B020404" pitchFamily="18" charset="0"/>
            </a:endParaRPr>
          </a:p>
        </p:txBody>
      </p:sp>
    </p:spTree>
    <p:extLst>
      <p:ext uri="{BB962C8B-B14F-4D97-AF65-F5344CB8AC3E}">
        <p14:creationId xmlns="" xmlns:p14="http://schemas.microsoft.com/office/powerpoint/2010/main" val="879974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0836EB5-35A8-49FC-8788-3A19236BCD90}"/>
              </a:ext>
            </a:extLst>
          </p:cNvPr>
          <p:cNvPicPr>
            <a:picLocks noChangeAspect="1"/>
          </p:cNvPicPr>
          <p:nvPr/>
        </p:nvPicPr>
        <p:blipFill>
          <a:blip r:embed="rId2"/>
          <a:stretch>
            <a:fillRect/>
          </a:stretch>
        </p:blipFill>
        <p:spPr>
          <a:xfrm>
            <a:off x="0" y="0"/>
            <a:ext cx="6858000" cy="6858000"/>
          </a:xfrm>
          <a:prstGeom prst="rect">
            <a:avLst/>
          </a:prstGeom>
        </p:spPr>
      </p:pic>
      <p:pic>
        <p:nvPicPr>
          <p:cNvPr id="9" name="Picture 8">
            <a:extLst>
              <a:ext uri="{FF2B5EF4-FFF2-40B4-BE49-F238E27FC236}">
                <a16:creationId xmlns="" xmlns:a16="http://schemas.microsoft.com/office/drawing/2014/main" id="{4BA03681-5A6F-4E63-B760-65F93438A906}"/>
              </a:ext>
            </a:extLst>
          </p:cNvPr>
          <p:cNvPicPr>
            <a:picLocks noChangeAspect="1"/>
          </p:cNvPicPr>
          <p:nvPr/>
        </p:nvPicPr>
        <p:blipFill>
          <a:blip r:embed="rId3"/>
          <a:stretch>
            <a:fillRect/>
          </a:stretch>
        </p:blipFill>
        <p:spPr>
          <a:xfrm>
            <a:off x="5562600" y="1"/>
            <a:ext cx="3581400" cy="1524000"/>
          </a:xfrm>
          <a:prstGeom prst="rect">
            <a:avLst/>
          </a:prstGeom>
        </p:spPr>
      </p:pic>
      <p:pic>
        <p:nvPicPr>
          <p:cNvPr id="10" name="Picture 9">
            <a:extLst>
              <a:ext uri="{FF2B5EF4-FFF2-40B4-BE49-F238E27FC236}">
                <a16:creationId xmlns="" xmlns:a16="http://schemas.microsoft.com/office/drawing/2014/main" id="{80A5B846-128E-4401-B505-141EF2305186}"/>
              </a:ext>
            </a:extLst>
          </p:cNvPr>
          <p:cNvPicPr>
            <a:picLocks noChangeAspect="1"/>
          </p:cNvPicPr>
          <p:nvPr/>
        </p:nvPicPr>
        <p:blipFill>
          <a:blip r:embed="rId4"/>
          <a:stretch>
            <a:fillRect/>
          </a:stretch>
        </p:blipFill>
        <p:spPr>
          <a:xfrm>
            <a:off x="5029199" y="1905000"/>
            <a:ext cx="4114801" cy="2971800"/>
          </a:xfrm>
          <a:prstGeom prst="rect">
            <a:avLst/>
          </a:prstGeom>
        </p:spPr>
      </p:pic>
      <p:pic>
        <p:nvPicPr>
          <p:cNvPr id="11" name="Picture 10">
            <a:extLst>
              <a:ext uri="{FF2B5EF4-FFF2-40B4-BE49-F238E27FC236}">
                <a16:creationId xmlns="" xmlns:a16="http://schemas.microsoft.com/office/drawing/2014/main" id="{659491AA-E276-405F-B727-F8DEC76FAECC}"/>
              </a:ext>
            </a:extLst>
          </p:cNvPr>
          <p:cNvPicPr>
            <a:picLocks noChangeAspect="1"/>
          </p:cNvPicPr>
          <p:nvPr/>
        </p:nvPicPr>
        <p:blipFill>
          <a:blip r:embed="rId5"/>
          <a:stretch>
            <a:fillRect/>
          </a:stretch>
        </p:blipFill>
        <p:spPr>
          <a:xfrm>
            <a:off x="5029198" y="4543424"/>
            <a:ext cx="4114802" cy="2314576"/>
          </a:xfrm>
          <a:prstGeom prst="rect">
            <a:avLst/>
          </a:prstGeom>
        </p:spPr>
      </p:pic>
    </p:spTree>
    <p:extLst>
      <p:ext uri="{BB962C8B-B14F-4D97-AF65-F5344CB8AC3E}">
        <p14:creationId xmlns="" xmlns:p14="http://schemas.microsoft.com/office/powerpoint/2010/main" val="37343150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16D6F58-389E-4C72-B7C7-59C2D3ED8323}"/>
              </a:ext>
            </a:extLst>
          </p:cNvPr>
          <p:cNvPicPr>
            <a:picLocks noChangeAspect="1"/>
          </p:cNvPicPr>
          <p:nvPr/>
        </p:nvPicPr>
        <p:blipFill>
          <a:blip r:embed="rId2"/>
          <a:stretch>
            <a:fillRect/>
          </a:stretch>
        </p:blipFill>
        <p:spPr>
          <a:xfrm>
            <a:off x="0" y="0"/>
            <a:ext cx="9144000" cy="4724400"/>
          </a:xfrm>
          <a:prstGeom prst="rect">
            <a:avLst/>
          </a:prstGeom>
        </p:spPr>
      </p:pic>
      <p:pic>
        <p:nvPicPr>
          <p:cNvPr id="7" name="Picture 6">
            <a:extLst>
              <a:ext uri="{FF2B5EF4-FFF2-40B4-BE49-F238E27FC236}">
                <a16:creationId xmlns="" xmlns:a16="http://schemas.microsoft.com/office/drawing/2014/main" id="{86383BAD-E902-42F2-9659-CAFDD3296E44}"/>
              </a:ext>
            </a:extLst>
          </p:cNvPr>
          <p:cNvPicPr>
            <a:picLocks noChangeAspect="1"/>
          </p:cNvPicPr>
          <p:nvPr/>
        </p:nvPicPr>
        <p:blipFill>
          <a:blip r:embed="rId3"/>
          <a:stretch>
            <a:fillRect/>
          </a:stretch>
        </p:blipFill>
        <p:spPr>
          <a:xfrm>
            <a:off x="-1" y="4724400"/>
            <a:ext cx="6476999" cy="2133600"/>
          </a:xfrm>
          <a:prstGeom prst="rect">
            <a:avLst/>
          </a:prstGeom>
        </p:spPr>
      </p:pic>
      <p:pic>
        <p:nvPicPr>
          <p:cNvPr id="8" name="Picture 7">
            <a:extLst>
              <a:ext uri="{FF2B5EF4-FFF2-40B4-BE49-F238E27FC236}">
                <a16:creationId xmlns="" xmlns:a16="http://schemas.microsoft.com/office/drawing/2014/main" id="{3C964516-2AFF-4091-8DC6-73E0E756ED00}"/>
              </a:ext>
            </a:extLst>
          </p:cNvPr>
          <p:cNvPicPr>
            <a:picLocks noChangeAspect="1"/>
          </p:cNvPicPr>
          <p:nvPr/>
        </p:nvPicPr>
        <p:blipFill>
          <a:blip r:embed="rId4"/>
          <a:stretch>
            <a:fillRect/>
          </a:stretch>
        </p:blipFill>
        <p:spPr>
          <a:xfrm>
            <a:off x="6477000" y="4724400"/>
            <a:ext cx="2667001" cy="2133600"/>
          </a:xfrm>
          <a:prstGeom prst="rect">
            <a:avLst/>
          </a:prstGeom>
        </p:spPr>
      </p:pic>
    </p:spTree>
    <p:extLst>
      <p:ext uri="{BB962C8B-B14F-4D97-AF65-F5344CB8AC3E}">
        <p14:creationId xmlns="" xmlns:p14="http://schemas.microsoft.com/office/powerpoint/2010/main" val="17550347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AAB0BF2-C5FD-4DA8-A1C2-5AC12EF22B55}"/>
              </a:ext>
            </a:extLst>
          </p:cNvPr>
          <p:cNvSpPr txBox="1"/>
          <p:nvPr/>
        </p:nvSpPr>
        <p:spPr>
          <a:xfrm>
            <a:off x="0" y="0"/>
            <a:ext cx="9144000" cy="6986528"/>
          </a:xfrm>
          <a:prstGeom prst="rect">
            <a:avLst/>
          </a:prstGeom>
          <a:solidFill>
            <a:srgbClr val="FFFF00"/>
          </a:solidFill>
        </p:spPr>
        <p:txBody>
          <a:bodyPr wrap="square">
            <a:spAutoFit/>
          </a:bodyPr>
          <a:lstStyle/>
          <a:p>
            <a:pPr algn="just"/>
            <a:r>
              <a:rPr lang="en-US" sz="2800" dirty="0">
                <a:latin typeface="Cooper Black" panose="0208090404030B020404" pitchFamily="18" charset="0"/>
              </a:rPr>
              <a:t>Managerial economics </a:t>
            </a:r>
            <a:r>
              <a:rPr lang="en-US" sz="2800" dirty="0"/>
              <a:t>refers to the </a:t>
            </a:r>
            <a:r>
              <a:rPr lang="en-US" sz="2800" dirty="0">
                <a:latin typeface="Cooper Black" panose="0208090404030B020404" pitchFamily="18" charset="0"/>
              </a:rPr>
              <a:t>management of business</a:t>
            </a:r>
            <a:r>
              <a:rPr lang="en-US" sz="2800" dirty="0"/>
              <a:t> using </a:t>
            </a:r>
            <a:r>
              <a:rPr lang="en-US" sz="2800" dirty="0">
                <a:latin typeface="Cooper Black" panose="0208090404030B020404" pitchFamily="18" charset="0"/>
              </a:rPr>
              <a:t>economic theories</a:t>
            </a:r>
            <a:r>
              <a:rPr lang="en-US" sz="2800" dirty="0"/>
              <a:t>, </a:t>
            </a:r>
            <a:r>
              <a:rPr lang="en-US" sz="2800" dirty="0">
                <a:latin typeface="Cooper Black" panose="0208090404030B020404" pitchFamily="18" charset="0"/>
              </a:rPr>
              <a:t>tools, and concepts</a:t>
            </a:r>
            <a:r>
              <a:rPr lang="en-US" sz="2800" dirty="0"/>
              <a:t>. </a:t>
            </a:r>
          </a:p>
          <a:p>
            <a:pPr algn="just"/>
            <a:r>
              <a:rPr lang="en-US" sz="2800" dirty="0"/>
              <a:t>It is simply the </a:t>
            </a:r>
            <a:r>
              <a:rPr lang="en-US" sz="2800" dirty="0">
                <a:latin typeface="Cooper Black" panose="0208090404030B020404" pitchFamily="18" charset="0"/>
              </a:rPr>
              <a:t>amalgamation</a:t>
            </a:r>
            <a:r>
              <a:rPr lang="en-US" sz="2800" dirty="0"/>
              <a:t> of management principles and economic theories for better </a:t>
            </a:r>
            <a:r>
              <a:rPr lang="en-US" sz="2800" dirty="0">
                <a:latin typeface="Cooper Black" panose="0208090404030B020404" pitchFamily="18" charset="0"/>
              </a:rPr>
              <a:t>problem solving and decision making</a:t>
            </a:r>
            <a:r>
              <a:rPr lang="en-US" sz="2800" dirty="0"/>
              <a:t>. </a:t>
            </a:r>
          </a:p>
          <a:p>
            <a:pPr algn="just"/>
            <a:r>
              <a:rPr lang="en-US" sz="2800" dirty="0"/>
              <a:t>It is a branch of economics that applies economic theories for </a:t>
            </a:r>
            <a:r>
              <a:rPr lang="en-US" sz="2800" dirty="0">
                <a:latin typeface="Cooper Black" panose="0208090404030B020404" pitchFamily="18" charset="0"/>
              </a:rPr>
              <a:t>analysis, assumption, and prediction </a:t>
            </a:r>
            <a:r>
              <a:rPr lang="en-US" sz="2800" dirty="0"/>
              <a:t>of business conditions.</a:t>
            </a:r>
          </a:p>
          <a:p>
            <a:pPr algn="just"/>
            <a:r>
              <a:rPr lang="en-US" sz="2800" dirty="0"/>
              <a:t>Managerial economics performs </a:t>
            </a:r>
            <a:r>
              <a:rPr lang="en-US" sz="2800" dirty="0">
                <a:latin typeface="Cooper Black" panose="0208090404030B020404" pitchFamily="18" charset="0"/>
              </a:rPr>
              <a:t>three important roles </a:t>
            </a:r>
            <a:r>
              <a:rPr lang="en-US" sz="2800" dirty="0"/>
              <a:t>for business organizations: </a:t>
            </a:r>
            <a:r>
              <a:rPr lang="en-US" sz="2800" dirty="0">
                <a:latin typeface="Cooper Black" panose="0208090404030B020404" pitchFamily="18" charset="0"/>
              </a:rPr>
              <a:t>Demand analysis </a:t>
            </a:r>
            <a:r>
              <a:rPr lang="en-US" sz="2800" dirty="0"/>
              <a:t>and </a:t>
            </a:r>
            <a:r>
              <a:rPr lang="en-US" sz="2800" dirty="0">
                <a:latin typeface="Cooper Black" panose="0208090404030B020404" pitchFamily="18" charset="0"/>
              </a:rPr>
              <a:t>forecasting</a:t>
            </a:r>
            <a:r>
              <a:rPr lang="en-US" sz="2800" dirty="0"/>
              <a:t>, </a:t>
            </a:r>
            <a:r>
              <a:rPr lang="en-US" sz="2800" dirty="0">
                <a:latin typeface="Cooper Black" panose="0208090404030B020404" pitchFamily="18" charset="0"/>
              </a:rPr>
              <a:t>capital management </a:t>
            </a:r>
            <a:r>
              <a:rPr lang="en-US" sz="2800" dirty="0"/>
              <a:t>and </a:t>
            </a:r>
            <a:r>
              <a:rPr lang="en-US" sz="2800" dirty="0">
                <a:latin typeface="Cooper Black" panose="0208090404030B020404" pitchFamily="18" charset="0"/>
              </a:rPr>
              <a:t>profit management</a:t>
            </a:r>
            <a:r>
              <a:rPr lang="en-US" sz="2800" dirty="0"/>
              <a:t>. </a:t>
            </a:r>
          </a:p>
          <a:p>
            <a:pPr algn="just"/>
            <a:r>
              <a:rPr lang="en-US" sz="2800" dirty="0"/>
              <a:t>Firms with the application of managerial economics </a:t>
            </a:r>
            <a:r>
              <a:rPr lang="en-US" sz="2800" dirty="0">
                <a:latin typeface="Cooper Black" panose="0208090404030B020404" pitchFamily="18" charset="0"/>
              </a:rPr>
              <a:t>optimally</a:t>
            </a:r>
            <a:r>
              <a:rPr lang="en-US" sz="2800" dirty="0"/>
              <a:t> decide </a:t>
            </a:r>
            <a:r>
              <a:rPr lang="en-US" sz="2800" dirty="0">
                <a:latin typeface="Cooper Black" panose="0208090404030B020404" pitchFamily="18" charset="0"/>
              </a:rPr>
              <a:t>what to produce</a:t>
            </a:r>
            <a:r>
              <a:rPr lang="en-US" sz="2800" dirty="0"/>
              <a:t>, </a:t>
            </a:r>
            <a:r>
              <a:rPr lang="en-US" sz="2800" dirty="0">
                <a:latin typeface="Cooper Black" panose="0208090404030B020404" pitchFamily="18" charset="0"/>
              </a:rPr>
              <a:t>how to produce </a:t>
            </a:r>
            <a:r>
              <a:rPr lang="en-US" sz="2800" dirty="0"/>
              <a:t>and </a:t>
            </a:r>
            <a:r>
              <a:rPr lang="en-US" sz="2800" dirty="0">
                <a:latin typeface="Cooper Black" panose="0208090404030B020404" pitchFamily="18" charset="0"/>
              </a:rPr>
              <a:t>for whom to produce</a:t>
            </a:r>
            <a:r>
              <a:rPr lang="en-US" sz="2800" dirty="0"/>
              <a:t>.</a:t>
            </a:r>
            <a:endParaRPr lang="en-IN" sz="2800" dirty="0"/>
          </a:p>
        </p:txBody>
      </p:sp>
    </p:spTree>
    <p:extLst>
      <p:ext uri="{BB962C8B-B14F-4D97-AF65-F5344CB8AC3E}">
        <p14:creationId xmlns="" xmlns:p14="http://schemas.microsoft.com/office/powerpoint/2010/main" val="33107714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001000" cy="1143000"/>
          </a:xfrm>
        </p:spPr>
        <p:txBody>
          <a:bodyPr>
            <a:normAutofit/>
          </a:bodyPr>
          <a:lstStyle/>
          <a:p>
            <a:r>
              <a:rPr lang="en-US" sz="6000" b="1" dirty="0">
                <a:solidFill>
                  <a:srgbClr val="FF0000"/>
                </a:solidFill>
              </a:rPr>
              <a:t>Concept of Economics</a:t>
            </a:r>
          </a:p>
        </p:txBody>
      </p:sp>
      <p:sp>
        <p:nvSpPr>
          <p:cNvPr id="3" name="Content Placeholder 2"/>
          <p:cNvSpPr>
            <a:spLocks noGrp="1"/>
          </p:cNvSpPr>
          <p:nvPr>
            <p:ph idx="1"/>
          </p:nvPr>
        </p:nvSpPr>
        <p:spPr>
          <a:xfrm>
            <a:off x="0" y="1143000"/>
            <a:ext cx="8001000" cy="6019800"/>
          </a:xfrm>
        </p:spPr>
        <p:txBody>
          <a:bodyPr>
            <a:normAutofit fontScale="92500"/>
          </a:bodyPr>
          <a:lstStyle/>
          <a:p>
            <a:pPr algn="just"/>
            <a:r>
              <a:rPr lang="en-US" sz="3600" dirty="0"/>
              <a:t>Economics is the </a:t>
            </a:r>
            <a:r>
              <a:rPr lang="en-US" sz="3600" dirty="0">
                <a:solidFill>
                  <a:srgbClr val="FF0000"/>
                </a:solidFill>
                <a:latin typeface="Cooper Black" panose="0208090404030B020404" pitchFamily="18" charset="0"/>
              </a:rPr>
              <a:t>science of choice </a:t>
            </a:r>
            <a:r>
              <a:rPr lang="en-US" sz="3600" dirty="0"/>
              <a:t>in the face of </a:t>
            </a:r>
            <a:r>
              <a:rPr lang="en-US" sz="3600" b="1" dirty="0">
                <a:solidFill>
                  <a:srgbClr val="FF0000"/>
                </a:solidFill>
                <a:latin typeface="Cooper Black" panose="0208090404030B020404" pitchFamily="18" charset="0"/>
              </a:rPr>
              <a:t>unlimited ends </a:t>
            </a:r>
            <a:r>
              <a:rPr lang="en-US" sz="3600" dirty="0"/>
              <a:t>and </a:t>
            </a:r>
            <a:r>
              <a:rPr lang="en-US" sz="3600" b="1" dirty="0">
                <a:solidFill>
                  <a:srgbClr val="FF0000"/>
                </a:solidFill>
                <a:latin typeface="Cooper Black" panose="0208090404030B020404" pitchFamily="18" charset="0"/>
              </a:rPr>
              <a:t>scarce means </a:t>
            </a:r>
            <a:r>
              <a:rPr lang="en-US" sz="3600" dirty="0"/>
              <a:t>which have </a:t>
            </a:r>
            <a:r>
              <a:rPr lang="en-US" sz="3600" b="1" dirty="0">
                <a:solidFill>
                  <a:srgbClr val="FF0000"/>
                </a:solidFill>
                <a:latin typeface="Cooper Black" panose="0208090404030B020404" pitchFamily="18" charset="0"/>
              </a:rPr>
              <a:t>alternative uses</a:t>
            </a:r>
            <a:r>
              <a:rPr lang="en-US" sz="3600" dirty="0"/>
              <a:t>. Since resources are scarce and the uses to which they can be put to are unlimited, one is required to choose the best amongst the available alternatives. </a:t>
            </a:r>
          </a:p>
          <a:p>
            <a:pPr algn="just"/>
            <a:r>
              <a:rPr lang="en-US" sz="3600" dirty="0"/>
              <a:t>The</a:t>
            </a:r>
            <a:r>
              <a:rPr lang="en-US" sz="3900" dirty="0">
                <a:latin typeface="Cooper Black" panose="0208090404030B020404" pitchFamily="18" charset="0"/>
              </a:rPr>
              <a:t> </a:t>
            </a:r>
            <a:r>
              <a:rPr lang="en-US" sz="3900" b="1" dirty="0">
                <a:solidFill>
                  <a:srgbClr val="FF0000"/>
                </a:solidFill>
                <a:latin typeface="Cooper Black" panose="0208090404030B020404" pitchFamily="18" charset="0"/>
              </a:rPr>
              <a:t>crux</a:t>
            </a:r>
            <a:r>
              <a:rPr lang="en-US" sz="3900" dirty="0">
                <a:latin typeface="Cooper Black" panose="0208090404030B020404" pitchFamily="18" charset="0"/>
              </a:rPr>
              <a:t> </a:t>
            </a:r>
            <a:r>
              <a:rPr lang="en-US" sz="3600" dirty="0"/>
              <a:t>of the problem which economics tries to address is the </a:t>
            </a:r>
            <a:r>
              <a:rPr lang="en-US" sz="3600" b="1" dirty="0">
                <a:solidFill>
                  <a:srgbClr val="FF0000"/>
                </a:solidFill>
              </a:rPr>
              <a:t>choice of the best uses of resources among the alternative uses.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solidFill>
                  <a:srgbClr val="FF0000"/>
                </a:solidFill>
              </a:rPr>
              <a:t>Science of wealth</a:t>
            </a:r>
            <a:endParaRPr lang="en-US" sz="6000" dirty="0"/>
          </a:p>
        </p:txBody>
      </p:sp>
      <p:sp>
        <p:nvSpPr>
          <p:cNvPr id="3" name="Content Placeholder 2"/>
          <p:cNvSpPr>
            <a:spLocks noGrp="1"/>
          </p:cNvSpPr>
          <p:nvPr>
            <p:ph idx="1"/>
          </p:nvPr>
        </p:nvSpPr>
        <p:spPr/>
        <p:txBody>
          <a:bodyPr>
            <a:normAutofit fontScale="92500" lnSpcReduction="10000"/>
          </a:bodyPr>
          <a:lstStyle/>
          <a:p>
            <a:pPr algn="just"/>
            <a:r>
              <a:rPr lang="en-US" b="1" dirty="0"/>
              <a:t>Economics is a study of human activity both at individual and national level. The economists of early age treated economics merely as the </a:t>
            </a:r>
            <a:r>
              <a:rPr lang="en-US" b="1" dirty="0">
                <a:solidFill>
                  <a:srgbClr val="FF0000"/>
                </a:solidFill>
              </a:rPr>
              <a:t>science of wealth</a:t>
            </a:r>
            <a:r>
              <a:rPr lang="en-US" b="1" dirty="0"/>
              <a:t>. The reason for this is clear. </a:t>
            </a:r>
          </a:p>
          <a:p>
            <a:pPr algn="just"/>
            <a:r>
              <a:rPr lang="en-US" b="1" dirty="0"/>
              <a:t>Every one of us is involved in efforts aimed at </a:t>
            </a:r>
            <a:r>
              <a:rPr lang="en-US" b="1" dirty="0">
                <a:solidFill>
                  <a:srgbClr val="FF0000"/>
                </a:solidFill>
              </a:rPr>
              <a:t>earning money </a:t>
            </a:r>
            <a:r>
              <a:rPr lang="en-US" b="1" dirty="0"/>
              <a:t>and </a:t>
            </a:r>
            <a:r>
              <a:rPr lang="en-US" b="1" dirty="0">
                <a:solidFill>
                  <a:srgbClr val="FF0000"/>
                </a:solidFill>
              </a:rPr>
              <a:t>spending</a:t>
            </a:r>
            <a:r>
              <a:rPr lang="en-US" b="1" dirty="0"/>
              <a:t> this money to </a:t>
            </a:r>
            <a:r>
              <a:rPr lang="en-US" b="1" dirty="0">
                <a:solidFill>
                  <a:srgbClr val="FF0000"/>
                </a:solidFill>
              </a:rPr>
              <a:t>satisfy our wants </a:t>
            </a:r>
            <a:r>
              <a:rPr lang="en-US" b="1" dirty="0"/>
              <a:t>such as food, Clothing, shelter, and others. </a:t>
            </a:r>
          </a:p>
          <a:p>
            <a:pPr algn="just"/>
            <a:r>
              <a:rPr lang="en-US" b="1" dirty="0"/>
              <a:t>Such activities of earning and spending money are called </a:t>
            </a:r>
            <a:r>
              <a:rPr lang="en-US" b="1" dirty="0">
                <a:solidFill>
                  <a:srgbClr val="FF0000"/>
                </a:solidFill>
              </a:rPr>
              <a:t>“Economic activities”.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6C3A8F2-980E-4BED-9CE0-21D298C1785C}"/>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 xmlns:p14="http://schemas.microsoft.com/office/powerpoint/2010/main" val="4500626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Autofit/>
          </a:bodyPr>
          <a:lstStyle/>
          <a:p>
            <a:r>
              <a:rPr lang="en-US" sz="4800" b="1" dirty="0">
                <a:solidFill>
                  <a:srgbClr val="FF0000"/>
                </a:solidFill>
              </a:rPr>
              <a:t>Adam Smith</a:t>
            </a:r>
            <a:br>
              <a:rPr lang="en-US" sz="4800" b="1" dirty="0">
                <a:solidFill>
                  <a:srgbClr val="FF0000"/>
                </a:solidFill>
              </a:rPr>
            </a:br>
            <a:r>
              <a:rPr lang="en-US" sz="4800" b="1" dirty="0">
                <a:solidFill>
                  <a:srgbClr val="00B050"/>
                </a:solidFill>
              </a:rPr>
              <a:t>Wealth</a:t>
            </a:r>
            <a:r>
              <a:rPr lang="en-US" sz="4800" b="1" dirty="0">
                <a:solidFill>
                  <a:srgbClr val="FF0000"/>
                </a:solidFill>
              </a:rPr>
              <a:t> Definition</a:t>
            </a:r>
            <a:endParaRPr lang="en-US" sz="4800" dirty="0"/>
          </a:p>
        </p:txBody>
      </p:sp>
      <p:sp>
        <p:nvSpPr>
          <p:cNvPr id="3" name="Content Placeholder 2"/>
          <p:cNvSpPr>
            <a:spLocks noGrp="1"/>
          </p:cNvSpPr>
          <p:nvPr>
            <p:ph idx="1"/>
          </p:nvPr>
        </p:nvSpPr>
        <p:spPr/>
        <p:txBody>
          <a:bodyPr>
            <a:noAutofit/>
          </a:bodyPr>
          <a:lstStyle/>
          <a:p>
            <a:pPr algn="just"/>
            <a:r>
              <a:rPr lang="en-US" sz="4400" b="1" dirty="0"/>
              <a:t>It was only during the eighteenth century that </a:t>
            </a:r>
            <a:r>
              <a:rPr lang="en-US" sz="4400" b="1" dirty="0">
                <a:solidFill>
                  <a:srgbClr val="FF0000"/>
                </a:solidFill>
              </a:rPr>
              <a:t>Adam Smith</a:t>
            </a:r>
            <a:r>
              <a:rPr lang="en-US" sz="4400" b="1" dirty="0"/>
              <a:t>, the </a:t>
            </a:r>
            <a:r>
              <a:rPr lang="en-US" sz="4400" b="1" dirty="0">
                <a:solidFill>
                  <a:srgbClr val="FF0000"/>
                </a:solidFill>
              </a:rPr>
              <a:t>Father of Economics, </a:t>
            </a:r>
            <a:r>
              <a:rPr lang="en-US" sz="4400" b="1" dirty="0"/>
              <a:t>defined economics as </a:t>
            </a:r>
            <a:r>
              <a:rPr lang="en-US" sz="4400" b="1" dirty="0">
                <a:solidFill>
                  <a:srgbClr val="002060"/>
                </a:solidFill>
              </a:rPr>
              <a:t>the study of nature and uses of national wealth’. </a:t>
            </a:r>
            <a:endParaRPr lang="en-US" sz="4400" dirty="0">
              <a:solidFill>
                <a:srgbClr val="002060"/>
              </a:solidFill>
            </a:endParaRPr>
          </a:p>
        </p:txBody>
      </p:sp>
      <p:sp>
        <p:nvSpPr>
          <p:cNvPr id="5" name="TextBox 4">
            <a:extLst>
              <a:ext uri="{FF2B5EF4-FFF2-40B4-BE49-F238E27FC236}">
                <a16:creationId xmlns="" xmlns:a16="http://schemas.microsoft.com/office/drawing/2014/main" id="{A1FF49D5-A4AD-49CC-A5A2-5AFC3890C0EF}"/>
              </a:ext>
            </a:extLst>
          </p:cNvPr>
          <p:cNvSpPr txBox="1"/>
          <p:nvPr/>
        </p:nvSpPr>
        <p:spPr>
          <a:xfrm>
            <a:off x="0" y="5040868"/>
            <a:ext cx="9144000" cy="1754326"/>
          </a:xfrm>
          <a:prstGeom prst="rect">
            <a:avLst/>
          </a:prstGeom>
          <a:noFill/>
        </p:spPr>
        <p:txBody>
          <a:bodyPr wrap="square">
            <a:spAutoFit/>
          </a:bodyPr>
          <a:lstStyle/>
          <a:p>
            <a:pPr algn="ctr"/>
            <a:r>
              <a:rPr lang="en-US" sz="3600" dirty="0">
                <a:latin typeface="Cooper Black" panose="0208090404030B020404" pitchFamily="18" charset="0"/>
              </a:rPr>
              <a:t>Smith defined economics as “an inquiry into the nature and causes of the wealth of nations.”</a:t>
            </a:r>
            <a:endParaRPr lang="en-IN" sz="3600" dirty="0">
              <a:latin typeface="Cooper Black" panose="0208090404030B0204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8E08558-FEB1-4092-AE9C-430139B2A223}"/>
              </a:ext>
            </a:extLst>
          </p:cNvPr>
          <p:cNvPicPr>
            <a:picLocks noChangeAspect="1"/>
          </p:cNvPicPr>
          <p:nvPr/>
        </p:nvPicPr>
        <p:blipFill>
          <a:blip r:embed="rId2"/>
          <a:stretch>
            <a:fillRect/>
          </a:stretch>
        </p:blipFill>
        <p:spPr>
          <a:xfrm>
            <a:off x="0" y="3048000"/>
            <a:ext cx="9144000" cy="3810000"/>
          </a:xfrm>
          <a:prstGeom prst="rect">
            <a:avLst/>
          </a:prstGeom>
        </p:spPr>
      </p:pic>
      <p:pic>
        <p:nvPicPr>
          <p:cNvPr id="6" name="Picture 5">
            <a:extLst>
              <a:ext uri="{FF2B5EF4-FFF2-40B4-BE49-F238E27FC236}">
                <a16:creationId xmlns="" xmlns:a16="http://schemas.microsoft.com/office/drawing/2014/main" id="{66F605B4-EEDE-456F-9257-19E74E52EEE2}"/>
              </a:ext>
            </a:extLst>
          </p:cNvPr>
          <p:cNvPicPr>
            <a:picLocks noChangeAspect="1"/>
          </p:cNvPicPr>
          <p:nvPr/>
        </p:nvPicPr>
        <p:blipFill>
          <a:blip r:embed="rId3"/>
          <a:stretch>
            <a:fillRect/>
          </a:stretch>
        </p:blipFill>
        <p:spPr>
          <a:xfrm>
            <a:off x="6477000" y="0"/>
            <a:ext cx="2667000" cy="3510643"/>
          </a:xfrm>
          <a:prstGeom prst="rect">
            <a:avLst/>
          </a:prstGeom>
        </p:spPr>
      </p:pic>
      <p:pic>
        <p:nvPicPr>
          <p:cNvPr id="7" name="Picture 6">
            <a:extLst>
              <a:ext uri="{FF2B5EF4-FFF2-40B4-BE49-F238E27FC236}">
                <a16:creationId xmlns="" xmlns:a16="http://schemas.microsoft.com/office/drawing/2014/main" id="{B7D2E4B2-7855-41A6-AF06-4BA8FBF6601C}"/>
              </a:ext>
            </a:extLst>
          </p:cNvPr>
          <p:cNvPicPr>
            <a:picLocks noChangeAspect="1"/>
          </p:cNvPicPr>
          <p:nvPr/>
        </p:nvPicPr>
        <p:blipFill>
          <a:blip r:embed="rId4"/>
          <a:stretch>
            <a:fillRect/>
          </a:stretch>
        </p:blipFill>
        <p:spPr>
          <a:xfrm>
            <a:off x="0" y="-27992"/>
            <a:ext cx="3125328" cy="3510643"/>
          </a:xfrm>
          <a:prstGeom prst="rect">
            <a:avLst/>
          </a:prstGeom>
        </p:spPr>
      </p:pic>
      <p:pic>
        <p:nvPicPr>
          <p:cNvPr id="8" name="Picture 7">
            <a:extLst>
              <a:ext uri="{FF2B5EF4-FFF2-40B4-BE49-F238E27FC236}">
                <a16:creationId xmlns="" xmlns:a16="http://schemas.microsoft.com/office/drawing/2014/main" id="{681ED455-18B1-4C0C-86E9-0E114A967487}"/>
              </a:ext>
            </a:extLst>
          </p:cNvPr>
          <p:cNvPicPr>
            <a:picLocks noChangeAspect="1"/>
          </p:cNvPicPr>
          <p:nvPr/>
        </p:nvPicPr>
        <p:blipFill>
          <a:blip r:embed="rId5"/>
          <a:stretch>
            <a:fillRect/>
          </a:stretch>
        </p:blipFill>
        <p:spPr>
          <a:xfrm>
            <a:off x="3114442" y="-1"/>
            <a:ext cx="3360046" cy="3510643"/>
          </a:xfrm>
          <a:prstGeom prst="rect">
            <a:avLst/>
          </a:prstGeom>
        </p:spPr>
      </p:pic>
    </p:spTree>
    <p:extLst>
      <p:ext uri="{BB962C8B-B14F-4D97-AF65-F5344CB8AC3E}">
        <p14:creationId xmlns="" xmlns:p14="http://schemas.microsoft.com/office/powerpoint/2010/main" val="30458513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45B79B3-623A-4B63-8E60-BEEBAABC4BE4}"/>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464231" y="0"/>
            <a:ext cx="6679768" cy="6857999"/>
          </a:xfrm>
          <a:prstGeom prst="rect">
            <a:avLst/>
          </a:prstGeom>
        </p:spPr>
      </p:pic>
      <p:pic>
        <p:nvPicPr>
          <p:cNvPr id="9" name="Picture 8">
            <a:extLst>
              <a:ext uri="{FF2B5EF4-FFF2-40B4-BE49-F238E27FC236}">
                <a16:creationId xmlns="" xmlns:a16="http://schemas.microsoft.com/office/drawing/2014/main" id="{30DD7C8C-D55E-44E3-9DAF-BEEFE2A516B8}"/>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687" y="4267200"/>
            <a:ext cx="3627864" cy="2681201"/>
          </a:xfrm>
          <a:prstGeom prst="rect">
            <a:avLst/>
          </a:prstGeom>
        </p:spPr>
      </p:pic>
      <p:sp>
        <p:nvSpPr>
          <p:cNvPr id="6" name="TextBox 5">
            <a:extLst>
              <a:ext uri="{FF2B5EF4-FFF2-40B4-BE49-F238E27FC236}">
                <a16:creationId xmlns="" xmlns:a16="http://schemas.microsoft.com/office/drawing/2014/main" id="{52FBA03C-8FC9-4201-B5DE-848C6AA64A81}"/>
              </a:ext>
            </a:extLst>
          </p:cNvPr>
          <p:cNvSpPr txBox="1"/>
          <p:nvPr/>
        </p:nvSpPr>
        <p:spPr>
          <a:xfrm>
            <a:off x="3618854" y="0"/>
            <a:ext cx="5525146"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1"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bookman old style, new york, times, serif"/>
                <a:ea typeface="+mn-ea"/>
                <a:cs typeface="+mn-cs"/>
              </a:rPr>
              <a:t>Professor &amp; Lawyer</a:t>
            </a:r>
            <a:r>
              <a:rPr kumimoji="0" lang="en-IN" sz="36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bookman old style, new york, times, serif"/>
                <a:ea typeface="+mn-ea"/>
                <a:cs typeface="+mn-cs"/>
              </a:rPr>
              <a:t> </a:t>
            </a:r>
            <a:endParaRPr kumimoji="0" lang="en-IN" sz="36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elvetica"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1"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Verdana" panose="020B0604030504040204" pitchFamily="34" charset="0"/>
                <a:ea typeface="+mn-ea"/>
                <a:cs typeface="+mn-cs"/>
              </a:rPr>
              <a:t>Puttu Guru Prasad</a:t>
            </a:r>
            <a:endParaRPr kumimoji="0" lang="en-IN"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elvetica" panose="020B0604020202020204" pitchFamily="34" charset="0"/>
              <a:ea typeface="+mn-ea"/>
              <a:cs typeface="+mn-cs"/>
            </a:endParaRPr>
          </a:p>
        </p:txBody>
      </p:sp>
      <p:pic>
        <p:nvPicPr>
          <p:cNvPr id="2" name="Picture 1">
            <a:extLst>
              <a:ext uri="{FF2B5EF4-FFF2-40B4-BE49-F238E27FC236}">
                <a16:creationId xmlns="" xmlns:a16="http://schemas.microsoft.com/office/drawing/2014/main" id="{ECF2D3E1-F895-4E0D-87B8-7D780E5CFBC9}"/>
              </a:ext>
            </a:extLst>
          </p:cNvPr>
          <p:cNvPicPr>
            <a:picLocks noChangeAspect="1"/>
          </p:cNvPicPr>
          <p:nvPr/>
        </p:nvPicPr>
        <p:blipFill>
          <a:blip r:embed="rId4" cstate="print"/>
          <a:stretch>
            <a:fillRect/>
          </a:stretch>
        </p:blipFill>
        <p:spPr>
          <a:xfrm>
            <a:off x="0" y="-1646"/>
            <a:ext cx="3627864" cy="2039678"/>
          </a:xfrm>
          <a:prstGeom prst="rect">
            <a:avLst/>
          </a:prstGeom>
        </p:spPr>
      </p:pic>
      <p:pic>
        <p:nvPicPr>
          <p:cNvPr id="8" name="Picture 7">
            <a:extLst>
              <a:ext uri="{FF2B5EF4-FFF2-40B4-BE49-F238E27FC236}">
                <a16:creationId xmlns="" xmlns:a16="http://schemas.microsoft.com/office/drawing/2014/main" id="{3534B2E7-7695-49D4-BEEE-EC5A00B98A9E}"/>
              </a:ext>
            </a:extLst>
          </p:cNvPr>
          <p:cNvPicPr>
            <a:picLocks noChangeAspect="1"/>
          </p:cNvPicPr>
          <p:nvPr/>
        </p:nvPicPr>
        <p:blipFill>
          <a:blip r:embed="rId5"/>
          <a:stretch>
            <a:fillRect/>
          </a:stretch>
        </p:blipFill>
        <p:spPr>
          <a:xfrm>
            <a:off x="0" y="2038032"/>
            <a:ext cx="3618854" cy="2224002"/>
          </a:xfrm>
          <a:prstGeom prst="rect">
            <a:avLst/>
          </a:prstGeom>
        </p:spPr>
      </p:pic>
    </p:spTree>
    <p:extLst>
      <p:ext uri="{BB962C8B-B14F-4D97-AF65-F5344CB8AC3E}">
        <p14:creationId xmlns="" xmlns:p14="http://schemas.microsoft.com/office/powerpoint/2010/main" val="38097680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a:solidFill>
                  <a:srgbClr val="FF0000"/>
                </a:solidFill>
              </a:rPr>
              <a:t>Dr. Alfred Marshall</a:t>
            </a:r>
            <a:br>
              <a:rPr lang="en-US" sz="4800" b="1" dirty="0">
                <a:solidFill>
                  <a:srgbClr val="FF0000"/>
                </a:solidFill>
              </a:rPr>
            </a:br>
            <a:r>
              <a:rPr lang="en-US" sz="4800" b="1" dirty="0">
                <a:solidFill>
                  <a:srgbClr val="00B050"/>
                </a:solidFill>
              </a:rPr>
              <a:t>Welfare</a:t>
            </a:r>
            <a:r>
              <a:rPr lang="en-US" sz="4800" b="1" dirty="0">
                <a:solidFill>
                  <a:srgbClr val="FF0000"/>
                </a:solidFill>
              </a:rPr>
              <a:t> definition </a:t>
            </a:r>
            <a:endParaRPr lang="en-US" sz="4800" dirty="0"/>
          </a:p>
        </p:txBody>
      </p:sp>
      <p:sp>
        <p:nvSpPr>
          <p:cNvPr id="3" name="Content Placeholder 2"/>
          <p:cNvSpPr>
            <a:spLocks noGrp="1"/>
          </p:cNvSpPr>
          <p:nvPr>
            <p:ph idx="1"/>
          </p:nvPr>
        </p:nvSpPr>
        <p:spPr/>
        <p:txBody>
          <a:bodyPr/>
          <a:lstStyle/>
          <a:p>
            <a:pPr algn="just"/>
            <a:r>
              <a:rPr lang="en-US" sz="4000" b="1" dirty="0">
                <a:solidFill>
                  <a:srgbClr val="FF0000"/>
                </a:solidFill>
              </a:rPr>
              <a:t>Dr. Alfred Marshall</a:t>
            </a:r>
            <a:r>
              <a:rPr lang="en-US" sz="4000" b="1" dirty="0"/>
              <a:t>, one of the greatest economists of the nineteenth century, writes </a:t>
            </a:r>
            <a:r>
              <a:rPr lang="en-US" sz="4000" b="1" dirty="0">
                <a:solidFill>
                  <a:srgbClr val="002060"/>
                </a:solidFill>
              </a:rPr>
              <a:t>“Economics is a study of man’s actions in the ordinary business of life: it enquires how he gets his income and how he uses it”. </a:t>
            </a:r>
            <a:endParaRPr lang="en-US" sz="4000" dirty="0">
              <a:solidFill>
                <a:srgbClr val="002060"/>
              </a:solidFill>
            </a:endParaRP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90600"/>
          </a:xfrm>
        </p:spPr>
        <p:txBody>
          <a:bodyPr>
            <a:noAutofit/>
          </a:bodyPr>
          <a:lstStyle/>
          <a:p>
            <a:r>
              <a:rPr lang="en-US" b="1" dirty="0">
                <a:solidFill>
                  <a:srgbClr val="FF0000"/>
                </a:solidFill>
              </a:rPr>
              <a:t>Prof. Lionel Robbins </a:t>
            </a:r>
            <a:r>
              <a:rPr lang="en-US" b="1" dirty="0">
                <a:solidFill>
                  <a:srgbClr val="00B050"/>
                </a:solidFill>
              </a:rPr>
              <a:t>Scarcity</a:t>
            </a:r>
            <a:r>
              <a:rPr lang="en-US" b="1" dirty="0">
                <a:solidFill>
                  <a:srgbClr val="FF0000"/>
                </a:solidFill>
              </a:rPr>
              <a:t> definition </a:t>
            </a:r>
            <a:endParaRPr lang="en-US" dirty="0"/>
          </a:p>
        </p:txBody>
      </p:sp>
      <p:sp>
        <p:nvSpPr>
          <p:cNvPr id="3" name="Content Placeholder 2"/>
          <p:cNvSpPr>
            <a:spLocks noGrp="1"/>
          </p:cNvSpPr>
          <p:nvPr>
            <p:ph idx="1"/>
          </p:nvPr>
        </p:nvSpPr>
        <p:spPr>
          <a:xfrm>
            <a:off x="0" y="762000"/>
            <a:ext cx="8915400" cy="6172200"/>
          </a:xfrm>
        </p:spPr>
        <p:txBody>
          <a:bodyPr>
            <a:normAutofit/>
          </a:bodyPr>
          <a:lstStyle/>
          <a:p>
            <a:pPr algn="just"/>
            <a:r>
              <a:rPr lang="en-US" b="1" dirty="0"/>
              <a:t>Thus, it is one side, a </a:t>
            </a:r>
            <a:r>
              <a:rPr lang="en-US" b="1" dirty="0">
                <a:solidFill>
                  <a:srgbClr val="FF0000"/>
                </a:solidFill>
              </a:rPr>
              <a:t>study of wealth</a:t>
            </a:r>
            <a:r>
              <a:rPr lang="en-US" b="1" dirty="0"/>
              <a:t>; and on the other, and more important side; it is the </a:t>
            </a:r>
            <a:r>
              <a:rPr lang="en-US" b="1" dirty="0">
                <a:solidFill>
                  <a:srgbClr val="FF0000"/>
                </a:solidFill>
              </a:rPr>
              <a:t>study of man</a:t>
            </a:r>
            <a:r>
              <a:rPr lang="en-US" b="1" dirty="0"/>
              <a:t>. </a:t>
            </a:r>
          </a:p>
          <a:p>
            <a:pPr algn="just"/>
            <a:r>
              <a:rPr lang="en-US" b="1" dirty="0"/>
              <a:t>As </a:t>
            </a:r>
            <a:r>
              <a:rPr lang="en-US" b="1" dirty="0">
                <a:solidFill>
                  <a:srgbClr val="FF0000"/>
                </a:solidFill>
              </a:rPr>
              <a:t>Marshall</a:t>
            </a:r>
            <a:r>
              <a:rPr lang="en-US" b="1" dirty="0"/>
              <a:t> observed, the chief aim of economics is to </a:t>
            </a:r>
            <a:r>
              <a:rPr lang="en-US" b="1" dirty="0">
                <a:solidFill>
                  <a:srgbClr val="002060"/>
                </a:solidFill>
              </a:rPr>
              <a:t>promote ‘human welfare’, but not wealth.</a:t>
            </a:r>
          </a:p>
          <a:p>
            <a:pPr algn="just"/>
            <a:r>
              <a:rPr lang="en-US" b="1" dirty="0">
                <a:solidFill>
                  <a:srgbClr val="FF0000"/>
                </a:solidFill>
              </a:rPr>
              <a:t>Prof. Lionel Robbins </a:t>
            </a:r>
            <a:r>
              <a:rPr lang="en-US" b="1" dirty="0"/>
              <a:t>defined Economics as “the science, which </a:t>
            </a:r>
            <a:r>
              <a:rPr lang="en-US" b="1" dirty="0">
                <a:solidFill>
                  <a:srgbClr val="002060"/>
                </a:solidFill>
              </a:rPr>
              <a:t>studies human </a:t>
            </a:r>
            <a:r>
              <a:rPr lang="en-US" b="1" dirty="0" err="1">
                <a:solidFill>
                  <a:srgbClr val="002060"/>
                </a:solidFill>
              </a:rPr>
              <a:t>behaviour</a:t>
            </a:r>
            <a:r>
              <a:rPr lang="en-US" b="1" dirty="0">
                <a:solidFill>
                  <a:srgbClr val="002060"/>
                </a:solidFill>
              </a:rPr>
              <a:t> as a relationship between ends and scarce means which have alternative uses”.</a:t>
            </a:r>
            <a:r>
              <a:rPr lang="en-US" b="1" dirty="0"/>
              <a:t> With this, the focus of economics shifted from </a:t>
            </a:r>
            <a:r>
              <a:rPr lang="en-US" b="1" dirty="0">
                <a:solidFill>
                  <a:srgbClr val="FF0000"/>
                </a:solidFill>
              </a:rPr>
              <a:t>‘wealth’ to human </a:t>
            </a:r>
            <a:r>
              <a:rPr lang="en-US" b="1" dirty="0" err="1">
                <a:solidFill>
                  <a:srgbClr val="FF0000"/>
                </a:solidFill>
              </a:rPr>
              <a:t>behaviour</a:t>
            </a:r>
            <a:r>
              <a:rPr lang="en-US" b="1" dirty="0">
                <a:solidFill>
                  <a:srgbClr val="FF0000"/>
                </a:solidFill>
              </a:rPr>
              <a:t>’.</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b="1" dirty="0">
                <a:solidFill>
                  <a:srgbClr val="FF0000"/>
                </a:solidFill>
              </a:rPr>
              <a:t>Paul Samuelson </a:t>
            </a:r>
            <a:r>
              <a:rPr lang="en-US" b="1" i="1" dirty="0">
                <a:solidFill>
                  <a:srgbClr val="00B050"/>
                </a:solidFill>
              </a:rPr>
              <a:t>Growth</a:t>
            </a:r>
            <a:r>
              <a:rPr lang="en-US" b="1" dirty="0">
                <a:solidFill>
                  <a:srgbClr val="00B050"/>
                </a:solidFill>
              </a:rPr>
              <a:t> </a:t>
            </a:r>
            <a:r>
              <a:rPr lang="en-US" b="1" dirty="0">
                <a:solidFill>
                  <a:srgbClr val="FF0000"/>
                </a:solidFill>
              </a:rPr>
              <a:t>definition</a:t>
            </a:r>
          </a:p>
        </p:txBody>
      </p:sp>
      <p:sp>
        <p:nvSpPr>
          <p:cNvPr id="3" name="Content Placeholder 2"/>
          <p:cNvSpPr>
            <a:spLocks noGrp="1"/>
          </p:cNvSpPr>
          <p:nvPr>
            <p:ph idx="1"/>
          </p:nvPr>
        </p:nvSpPr>
        <p:spPr>
          <a:xfrm>
            <a:off x="0" y="685800"/>
            <a:ext cx="8991600" cy="6172200"/>
          </a:xfrm>
        </p:spPr>
        <p:txBody>
          <a:bodyPr>
            <a:noAutofit/>
          </a:bodyPr>
          <a:lstStyle/>
          <a:p>
            <a:pPr algn="just"/>
            <a:r>
              <a:rPr lang="en-US" sz="3600" b="1" dirty="0"/>
              <a:t>Economics</a:t>
            </a:r>
            <a:r>
              <a:rPr lang="en-US" sz="3600" dirty="0"/>
              <a:t> is the study of how men and society choose, with or without the use of money, to employ scarce productive resources </a:t>
            </a:r>
            <a:r>
              <a:rPr lang="en-US" sz="3600" b="1" dirty="0">
                <a:solidFill>
                  <a:srgbClr val="FF0000"/>
                </a:solidFill>
              </a:rPr>
              <a:t>which could have alternative uses, </a:t>
            </a:r>
            <a:r>
              <a:rPr lang="en-US" sz="3600" dirty="0"/>
              <a:t>to produce various commodities over time and distribute them for consumption now and in the future amongst various people and groups of society”.</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752600"/>
          </a:xfrm>
        </p:spPr>
        <p:txBody>
          <a:bodyPr>
            <a:normAutofit fontScale="90000"/>
          </a:bodyPr>
          <a:lstStyle/>
          <a:p>
            <a:r>
              <a:rPr lang="en-US" sz="5400" b="1" dirty="0">
                <a:solidFill>
                  <a:srgbClr val="FF0000"/>
                </a:solidFill>
              </a:rPr>
              <a:t>John Maynard Keynes</a:t>
            </a:r>
            <a:r>
              <a:rPr lang="en-US" sz="5400" dirty="0"/>
              <a:t> </a:t>
            </a:r>
            <a:br>
              <a:rPr lang="en-US" sz="5400" dirty="0"/>
            </a:br>
            <a:r>
              <a:rPr lang="en-US" sz="3600" i="1" dirty="0"/>
              <a:t>The Economic Consequences of the Peace</a:t>
            </a:r>
            <a:r>
              <a:rPr lang="en-US" sz="3100" dirty="0"/>
              <a:t>,</a:t>
            </a:r>
            <a:br>
              <a:rPr lang="en-US" sz="3100" dirty="0"/>
            </a:br>
            <a:r>
              <a:rPr lang="en-US" sz="3100" b="1" dirty="0">
                <a:solidFill>
                  <a:srgbClr val="00B050"/>
                </a:solidFill>
              </a:rPr>
              <a:t>Versailles</a:t>
            </a:r>
            <a:r>
              <a:rPr lang="en-US" sz="4000" b="1" dirty="0">
                <a:solidFill>
                  <a:srgbClr val="00B050"/>
                </a:solidFill>
              </a:rPr>
              <a:t> </a:t>
            </a:r>
            <a:r>
              <a:rPr lang="en-US" sz="3100" b="1" dirty="0">
                <a:solidFill>
                  <a:srgbClr val="00B050"/>
                </a:solidFill>
              </a:rPr>
              <a:t>treaty</a:t>
            </a:r>
            <a:r>
              <a:rPr lang="en-US" sz="2700" b="1" dirty="0"/>
              <a:t/>
            </a:r>
            <a:br>
              <a:rPr lang="en-US" sz="2700" b="1" dirty="0"/>
            </a:br>
            <a:endParaRPr lang="en-US" sz="3100" b="1" dirty="0">
              <a:solidFill>
                <a:srgbClr val="FF0000"/>
              </a:solidFill>
            </a:endParaRPr>
          </a:p>
        </p:txBody>
      </p:sp>
      <p:sp>
        <p:nvSpPr>
          <p:cNvPr id="3" name="Content Placeholder 2"/>
          <p:cNvSpPr>
            <a:spLocks noGrp="1"/>
          </p:cNvSpPr>
          <p:nvPr>
            <p:ph idx="1"/>
          </p:nvPr>
        </p:nvSpPr>
        <p:spPr>
          <a:xfrm>
            <a:off x="0" y="1951037"/>
            <a:ext cx="8991600" cy="4525963"/>
          </a:xfrm>
        </p:spPr>
        <p:txBody>
          <a:bodyPr>
            <a:normAutofit/>
          </a:bodyPr>
          <a:lstStyle/>
          <a:p>
            <a:pPr algn="just"/>
            <a:r>
              <a:rPr lang="en-US" b="1" dirty="0">
                <a:solidFill>
                  <a:srgbClr val="FF0000"/>
                </a:solidFill>
              </a:rPr>
              <a:t>Lord Keynes </a:t>
            </a:r>
            <a:r>
              <a:rPr lang="en-US" b="1" dirty="0"/>
              <a:t>defined economics as ‘the study of the administration of scarce means and the determinants of employments and income”.</a:t>
            </a:r>
          </a:p>
          <a:p>
            <a:pPr algn="just"/>
            <a:r>
              <a:rPr lang="en-US" b="1" dirty="0" err="1">
                <a:solidFill>
                  <a:srgbClr val="FF0000"/>
                </a:solidFill>
              </a:rPr>
              <a:t>Pigou</a:t>
            </a:r>
            <a:r>
              <a:rPr lang="en-US" b="1" dirty="0"/>
              <a:t> defines Economics as “the study of economic welfare that can be brought directly and indirectly, into relationship with the measuring rod of money”.</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Autofit/>
          </a:bodyPr>
          <a:lstStyle/>
          <a:p>
            <a:r>
              <a:rPr lang="en-US" sz="4800" b="1" dirty="0">
                <a:solidFill>
                  <a:srgbClr val="FF0000"/>
                </a:solidFill>
              </a:rPr>
              <a:t>Managerial economics</a:t>
            </a:r>
            <a:endParaRPr lang="en-US" sz="4800" dirty="0"/>
          </a:p>
        </p:txBody>
      </p:sp>
      <p:sp>
        <p:nvSpPr>
          <p:cNvPr id="3" name="Content Placeholder 2"/>
          <p:cNvSpPr>
            <a:spLocks noGrp="1"/>
          </p:cNvSpPr>
          <p:nvPr>
            <p:ph idx="1"/>
          </p:nvPr>
        </p:nvSpPr>
        <p:spPr>
          <a:xfrm>
            <a:off x="0" y="609600"/>
            <a:ext cx="8991600" cy="6705600"/>
          </a:xfrm>
        </p:spPr>
        <p:txBody>
          <a:bodyPr>
            <a:normAutofit/>
          </a:bodyPr>
          <a:lstStyle/>
          <a:p>
            <a:pPr algn="just"/>
            <a:r>
              <a:rPr lang="en-US" sz="2800" b="1" dirty="0"/>
              <a:t>The study of an individual consumer or a firm is called </a:t>
            </a:r>
            <a:r>
              <a:rPr lang="en-US" sz="2800" b="1" dirty="0">
                <a:solidFill>
                  <a:srgbClr val="FF0000"/>
                </a:solidFill>
              </a:rPr>
              <a:t>Micro-economics</a:t>
            </a:r>
            <a:r>
              <a:rPr lang="en-US" sz="2800" b="1" dirty="0"/>
              <a:t>.</a:t>
            </a:r>
          </a:p>
          <a:p>
            <a:pPr algn="just"/>
            <a:r>
              <a:rPr lang="en-US" sz="2800" b="1" dirty="0">
                <a:solidFill>
                  <a:srgbClr val="FF0000"/>
                </a:solidFill>
              </a:rPr>
              <a:t>Managerial economics </a:t>
            </a:r>
            <a:r>
              <a:rPr lang="en-US" sz="2800" b="1" dirty="0"/>
              <a:t>has its roots in microeconomics and it deals with the micro or individual enterprises. </a:t>
            </a:r>
          </a:p>
          <a:p>
            <a:pPr algn="just"/>
            <a:r>
              <a:rPr lang="en-US" sz="2600" b="1" dirty="0"/>
              <a:t>It is concerned with the application of the concepts such as price theory, Law of Demand and theories of market structure and so on.</a:t>
            </a:r>
          </a:p>
          <a:p>
            <a:pPr algn="just"/>
            <a:r>
              <a:rPr lang="en-US" sz="2600" b="1" dirty="0"/>
              <a:t>The study of ‘aggregate’ or total level of economics activity in a country is called </a:t>
            </a:r>
            <a:r>
              <a:rPr lang="en-US" sz="3000" b="1" i="1" dirty="0">
                <a:solidFill>
                  <a:srgbClr val="FF0000"/>
                </a:solidFill>
              </a:rPr>
              <a:t>Macro-economics.</a:t>
            </a:r>
          </a:p>
          <a:p>
            <a:pPr algn="just"/>
            <a:r>
              <a:rPr lang="en-US" sz="2400" b="1" dirty="0"/>
              <a:t>It studies the flow of economic resources or factors of production (such as </a:t>
            </a:r>
            <a:r>
              <a:rPr lang="en-US" sz="2400" b="1" dirty="0">
                <a:solidFill>
                  <a:srgbClr val="FF0000"/>
                </a:solidFill>
              </a:rPr>
              <a:t>land, </a:t>
            </a:r>
            <a:r>
              <a:rPr lang="en-US" sz="2400" b="1" dirty="0" err="1">
                <a:solidFill>
                  <a:srgbClr val="FF0000"/>
                </a:solidFill>
              </a:rPr>
              <a:t>labour</a:t>
            </a:r>
            <a:r>
              <a:rPr lang="en-US" sz="2400" b="1" dirty="0">
                <a:solidFill>
                  <a:srgbClr val="FF0000"/>
                </a:solidFill>
              </a:rPr>
              <a:t>, capital, </a:t>
            </a:r>
            <a:r>
              <a:rPr lang="en-US" sz="2400" b="1" dirty="0" err="1">
                <a:solidFill>
                  <a:srgbClr val="FF0000"/>
                </a:solidFill>
              </a:rPr>
              <a:t>organisation</a:t>
            </a:r>
            <a:r>
              <a:rPr lang="en-US" sz="2400" b="1" dirty="0">
                <a:solidFill>
                  <a:srgbClr val="FF0000"/>
                </a:solidFill>
              </a:rPr>
              <a:t> and technology</a:t>
            </a:r>
            <a:r>
              <a:rPr lang="en-US" sz="2400" b="1" dirty="0"/>
              <a:t>) from the resource owner to the business firms and then from the business firms to the households.</a:t>
            </a:r>
            <a:endParaRPr lang="en-US" sz="2400" b="1" i="1" dirty="0"/>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Business Economics</a:t>
            </a:r>
            <a:endParaRPr lang="en-US" dirty="0"/>
          </a:p>
        </p:txBody>
      </p:sp>
      <p:sp>
        <p:nvSpPr>
          <p:cNvPr id="3" name="Content Placeholder 2"/>
          <p:cNvSpPr>
            <a:spLocks noGrp="1"/>
          </p:cNvSpPr>
          <p:nvPr>
            <p:ph idx="1"/>
          </p:nvPr>
        </p:nvSpPr>
        <p:spPr>
          <a:xfrm>
            <a:off x="0" y="1295400"/>
            <a:ext cx="8915400" cy="5562600"/>
          </a:xfrm>
        </p:spPr>
        <p:txBody>
          <a:bodyPr>
            <a:normAutofit/>
          </a:bodyPr>
          <a:lstStyle/>
          <a:p>
            <a:pPr algn="just"/>
            <a:r>
              <a:rPr lang="en-US" b="1" dirty="0">
                <a:solidFill>
                  <a:srgbClr val="FF0000"/>
                </a:solidFill>
              </a:rPr>
              <a:t>Managerial Economics </a:t>
            </a:r>
            <a:r>
              <a:rPr lang="en-US" b="1" dirty="0"/>
              <a:t>as a subject gained popularity in USA after the publication of the book “Managerial Economics” by Joel Dean in 1951.</a:t>
            </a:r>
          </a:p>
          <a:p>
            <a:pPr algn="just"/>
            <a:r>
              <a:rPr lang="en-US" b="1" dirty="0">
                <a:solidFill>
                  <a:srgbClr val="FF0000"/>
                </a:solidFill>
              </a:rPr>
              <a:t>Managerial Economics </a:t>
            </a:r>
            <a:r>
              <a:rPr lang="en-US" b="1" dirty="0"/>
              <a:t>refers to the firm’s </a:t>
            </a:r>
            <a:r>
              <a:rPr lang="en-US" b="1" dirty="0">
                <a:solidFill>
                  <a:srgbClr val="FF0000"/>
                </a:solidFill>
              </a:rPr>
              <a:t>decision making </a:t>
            </a:r>
            <a:r>
              <a:rPr lang="en-US" b="1" dirty="0"/>
              <a:t>process. It could be also interpreted as “Economics of Management” or “Economics of Management”. Managerial Economics is also called as “Industrial Economics” or “</a:t>
            </a:r>
            <a:r>
              <a:rPr lang="en-US" b="1" dirty="0">
                <a:solidFill>
                  <a:srgbClr val="FF0000"/>
                </a:solidFill>
              </a:rPr>
              <a:t>Business Economics</a:t>
            </a:r>
            <a:r>
              <a:rPr lang="en-US" b="1" dirty="0"/>
              <a:t>”.</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b="1" dirty="0">
                <a:solidFill>
                  <a:srgbClr val="FF0000"/>
                </a:solidFill>
              </a:rPr>
              <a:t>Managerial Economics</a:t>
            </a:r>
            <a:endParaRPr lang="en-US" dirty="0"/>
          </a:p>
        </p:txBody>
      </p:sp>
      <p:sp>
        <p:nvSpPr>
          <p:cNvPr id="3" name="Content Placeholder 2"/>
          <p:cNvSpPr>
            <a:spLocks noGrp="1"/>
          </p:cNvSpPr>
          <p:nvPr>
            <p:ph idx="1"/>
          </p:nvPr>
        </p:nvSpPr>
        <p:spPr>
          <a:xfrm>
            <a:off x="0" y="685800"/>
            <a:ext cx="8991600" cy="5257800"/>
          </a:xfrm>
        </p:spPr>
        <p:txBody>
          <a:bodyPr>
            <a:normAutofit/>
          </a:bodyPr>
          <a:lstStyle/>
          <a:p>
            <a:pPr algn="just"/>
            <a:r>
              <a:rPr lang="en-US" b="1" dirty="0">
                <a:solidFill>
                  <a:srgbClr val="FF0000"/>
                </a:solidFill>
              </a:rPr>
              <a:t>Managerial Economics </a:t>
            </a:r>
            <a:r>
              <a:rPr lang="en-US" b="1" dirty="0"/>
              <a:t>bridges the gap between traditional economics theory and real business practices </a:t>
            </a:r>
            <a:r>
              <a:rPr lang="en-US" b="1" dirty="0">
                <a:solidFill>
                  <a:srgbClr val="FF0000"/>
                </a:solidFill>
              </a:rPr>
              <a:t>in two ways. </a:t>
            </a:r>
          </a:p>
          <a:p>
            <a:pPr algn="just"/>
            <a:r>
              <a:rPr lang="en-US" b="1" dirty="0">
                <a:solidFill>
                  <a:srgbClr val="00B050"/>
                </a:solidFill>
              </a:rPr>
              <a:t>First</a:t>
            </a:r>
            <a:r>
              <a:rPr lang="en-US" b="1" dirty="0"/>
              <a:t> it provides a number of tools and techniques to enable the manager to become </a:t>
            </a:r>
            <a:r>
              <a:rPr lang="en-US" b="1" dirty="0">
                <a:solidFill>
                  <a:srgbClr val="FF0000"/>
                </a:solidFill>
              </a:rPr>
              <a:t>more competent to take decisions</a:t>
            </a:r>
            <a:r>
              <a:rPr lang="en-US" b="1" dirty="0"/>
              <a:t> in real and practical situations. </a:t>
            </a:r>
          </a:p>
          <a:p>
            <a:pPr algn="just"/>
            <a:r>
              <a:rPr lang="en-US" b="1" dirty="0">
                <a:solidFill>
                  <a:srgbClr val="00B050"/>
                </a:solidFill>
              </a:rPr>
              <a:t>Secondly</a:t>
            </a:r>
            <a:r>
              <a:rPr lang="en-US" b="1" dirty="0"/>
              <a:t> it </a:t>
            </a:r>
            <a:r>
              <a:rPr lang="en-US" b="1" dirty="0">
                <a:solidFill>
                  <a:srgbClr val="FF0000"/>
                </a:solidFill>
              </a:rPr>
              <a:t>serves as an integrating course </a:t>
            </a:r>
            <a:r>
              <a:rPr lang="en-US" b="1" dirty="0"/>
              <a:t>to show the interaction between </a:t>
            </a:r>
            <a:r>
              <a:rPr lang="en-US" b="1" dirty="0">
                <a:solidFill>
                  <a:srgbClr val="FF0000"/>
                </a:solidFill>
              </a:rPr>
              <a:t>various areas </a:t>
            </a:r>
            <a:r>
              <a:rPr lang="en-US" b="1" dirty="0"/>
              <a:t>in which the firm operates.</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M. H. Spencer and Louis Siegel man</a:t>
            </a:r>
            <a:endParaRPr lang="en-US" dirty="0"/>
          </a:p>
        </p:txBody>
      </p:sp>
      <p:sp>
        <p:nvSpPr>
          <p:cNvPr id="3" name="Content Placeholder 2"/>
          <p:cNvSpPr>
            <a:spLocks noGrp="1"/>
          </p:cNvSpPr>
          <p:nvPr>
            <p:ph idx="1"/>
          </p:nvPr>
        </p:nvSpPr>
        <p:spPr>
          <a:xfrm>
            <a:off x="0" y="1600200"/>
            <a:ext cx="8991600" cy="4525963"/>
          </a:xfrm>
        </p:spPr>
        <p:txBody>
          <a:bodyPr>
            <a:normAutofit/>
          </a:bodyPr>
          <a:lstStyle/>
          <a:p>
            <a:pPr algn="just"/>
            <a:r>
              <a:rPr lang="en-US" b="1" dirty="0">
                <a:solidFill>
                  <a:srgbClr val="FF0000"/>
                </a:solidFill>
              </a:rPr>
              <a:t>M. H. Spencer and Louis </a:t>
            </a:r>
            <a:r>
              <a:rPr lang="en-US" b="1" dirty="0" err="1">
                <a:solidFill>
                  <a:srgbClr val="FF0000"/>
                </a:solidFill>
              </a:rPr>
              <a:t>Siegelman</a:t>
            </a:r>
            <a:r>
              <a:rPr lang="en-US" b="1" dirty="0">
                <a:solidFill>
                  <a:srgbClr val="FF0000"/>
                </a:solidFill>
              </a:rPr>
              <a:t> </a:t>
            </a:r>
            <a:r>
              <a:rPr lang="en-US" b="1" dirty="0"/>
              <a:t>explain the “Managerial Economics is the integration of economic theory with business practice for the purpose of facilitating decision making and forward planning by management”.</a:t>
            </a:r>
          </a:p>
          <a:p>
            <a:pPr algn="just"/>
            <a:r>
              <a:rPr lang="en-US" b="1" dirty="0">
                <a:solidFill>
                  <a:srgbClr val="FF0000"/>
                </a:solidFill>
              </a:rPr>
              <a:t>Managerial Economics</a:t>
            </a:r>
            <a:r>
              <a:rPr lang="en-US" b="1" dirty="0"/>
              <a:t>, therefore, focuses on those tools and techniques, which are useful in </a:t>
            </a:r>
            <a:r>
              <a:rPr lang="en-US" b="1" dirty="0">
                <a:solidFill>
                  <a:srgbClr val="FF0000"/>
                </a:solidFill>
              </a:rPr>
              <a:t>decision-making</a:t>
            </a:r>
            <a:r>
              <a:rPr lang="en-US" b="1" dirty="0"/>
              <a:t>.</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16D6F58-389E-4C72-B7C7-59C2D3ED8323}"/>
              </a:ext>
            </a:extLst>
          </p:cNvPr>
          <p:cNvPicPr>
            <a:picLocks noChangeAspect="1"/>
          </p:cNvPicPr>
          <p:nvPr/>
        </p:nvPicPr>
        <p:blipFill>
          <a:blip r:embed="rId2"/>
          <a:stretch>
            <a:fillRect/>
          </a:stretch>
        </p:blipFill>
        <p:spPr>
          <a:xfrm>
            <a:off x="0" y="0"/>
            <a:ext cx="9144000" cy="4724400"/>
          </a:xfrm>
          <a:prstGeom prst="rect">
            <a:avLst/>
          </a:prstGeom>
        </p:spPr>
      </p:pic>
      <p:pic>
        <p:nvPicPr>
          <p:cNvPr id="7" name="Picture 6">
            <a:extLst>
              <a:ext uri="{FF2B5EF4-FFF2-40B4-BE49-F238E27FC236}">
                <a16:creationId xmlns="" xmlns:a16="http://schemas.microsoft.com/office/drawing/2014/main" id="{86383BAD-E902-42F2-9659-CAFDD3296E44}"/>
              </a:ext>
            </a:extLst>
          </p:cNvPr>
          <p:cNvPicPr>
            <a:picLocks noChangeAspect="1"/>
          </p:cNvPicPr>
          <p:nvPr/>
        </p:nvPicPr>
        <p:blipFill>
          <a:blip r:embed="rId3"/>
          <a:stretch>
            <a:fillRect/>
          </a:stretch>
        </p:blipFill>
        <p:spPr>
          <a:xfrm>
            <a:off x="-1" y="4724400"/>
            <a:ext cx="6476999" cy="2133600"/>
          </a:xfrm>
          <a:prstGeom prst="rect">
            <a:avLst/>
          </a:prstGeom>
        </p:spPr>
      </p:pic>
      <p:pic>
        <p:nvPicPr>
          <p:cNvPr id="8" name="Picture 7">
            <a:extLst>
              <a:ext uri="{FF2B5EF4-FFF2-40B4-BE49-F238E27FC236}">
                <a16:creationId xmlns="" xmlns:a16="http://schemas.microsoft.com/office/drawing/2014/main" id="{3C964516-2AFF-4091-8DC6-73E0E756ED00}"/>
              </a:ext>
            </a:extLst>
          </p:cNvPr>
          <p:cNvPicPr>
            <a:picLocks noChangeAspect="1"/>
          </p:cNvPicPr>
          <p:nvPr/>
        </p:nvPicPr>
        <p:blipFill>
          <a:blip r:embed="rId4"/>
          <a:stretch>
            <a:fillRect/>
          </a:stretch>
        </p:blipFill>
        <p:spPr>
          <a:xfrm>
            <a:off x="6477000" y="4724400"/>
            <a:ext cx="2667001" cy="2133600"/>
          </a:xfrm>
          <a:prstGeom prst="rect">
            <a:avLst/>
          </a:prstGeom>
        </p:spPr>
      </p:pic>
    </p:spTree>
    <p:extLst>
      <p:ext uri="{BB962C8B-B14F-4D97-AF65-F5344CB8AC3E}">
        <p14:creationId xmlns="" xmlns:p14="http://schemas.microsoft.com/office/powerpoint/2010/main" val="8506981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A0C970FE-E874-4017-A750-EFF076DD88D8}"/>
              </a:ext>
            </a:extLst>
          </p:cNvPr>
          <p:cNvPicPr>
            <a:picLocks noChangeAspect="1"/>
          </p:cNvPicPr>
          <p:nvPr/>
        </p:nvPicPr>
        <p:blipFill>
          <a:blip r:embed="rId2"/>
          <a:stretch>
            <a:fillRect/>
          </a:stretch>
        </p:blipFill>
        <p:spPr>
          <a:xfrm>
            <a:off x="79310" y="2872076"/>
            <a:ext cx="3581401" cy="3952877"/>
          </a:xfrm>
          <a:prstGeom prst="rect">
            <a:avLst/>
          </a:prstGeom>
        </p:spPr>
      </p:pic>
      <p:pic>
        <p:nvPicPr>
          <p:cNvPr id="11" name="Picture 10">
            <a:extLst>
              <a:ext uri="{FF2B5EF4-FFF2-40B4-BE49-F238E27FC236}">
                <a16:creationId xmlns="" xmlns:a16="http://schemas.microsoft.com/office/drawing/2014/main" id="{E679D9DA-FCD5-4D9D-AA16-714BC06E90A4}"/>
              </a:ext>
            </a:extLst>
          </p:cNvPr>
          <p:cNvPicPr>
            <a:picLocks noChangeAspect="1"/>
          </p:cNvPicPr>
          <p:nvPr/>
        </p:nvPicPr>
        <p:blipFill>
          <a:blip r:embed="rId3"/>
          <a:stretch>
            <a:fillRect/>
          </a:stretch>
        </p:blipFill>
        <p:spPr>
          <a:xfrm>
            <a:off x="3886200" y="2892488"/>
            <a:ext cx="3276600" cy="3976398"/>
          </a:xfrm>
          <a:prstGeom prst="rect">
            <a:avLst/>
          </a:prstGeom>
        </p:spPr>
      </p:pic>
      <p:pic>
        <p:nvPicPr>
          <p:cNvPr id="13" name="Picture 12">
            <a:extLst>
              <a:ext uri="{FF2B5EF4-FFF2-40B4-BE49-F238E27FC236}">
                <a16:creationId xmlns="" xmlns:a16="http://schemas.microsoft.com/office/drawing/2014/main" id="{B04ED594-BE7E-4BF1-8E80-1A4A46FFDF3B}"/>
              </a:ext>
            </a:extLst>
          </p:cNvPr>
          <p:cNvPicPr>
            <a:picLocks noChangeAspect="1"/>
          </p:cNvPicPr>
          <p:nvPr/>
        </p:nvPicPr>
        <p:blipFill>
          <a:blip r:embed="rId4"/>
          <a:stretch>
            <a:fillRect/>
          </a:stretch>
        </p:blipFill>
        <p:spPr>
          <a:xfrm>
            <a:off x="3581400" y="2872077"/>
            <a:ext cx="3505199" cy="3223924"/>
          </a:xfrm>
          <a:prstGeom prst="rect">
            <a:avLst/>
          </a:prstGeom>
        </p:spPr>
      </p:pic>
      <p:pic>
        <p:nvPicPr>
          <p:cNvPr id="14" name="Picture 13">
            <a:extLst>
              <a:ext uri="{FF2B5EF4-FFF2-40B4-BE49-F238E27FC236}">
                <a16:creationId xmlns="" xmlns:a16="http://schemas.microsoft.com/office/drawing/2014/main" id="{C5152584-3BC0-4016-A1CB-BBF16159A102}"/>
              </a:ext>
            </a:extLst>
          </p:cNvPr>
          <p:cNvPicPr>
            <a:picLocks noChangeAspect="1"/>
          </p:cNvPicPr>
          <p:nvPr/>
        </p:nvPicPr>
        <p:blipFill>
          <a:blip r:embed="rId5"/>
          <a:stretch>
            <a:fillRect/>
          </a:stretch>
        </p:blipFill>
        <p:spPr>
          <a:xfrm>
            <a:off x="76200" y="381000"/>
            <a:ext cx="7010400" cy="2491076"/>
          </a:xfrm>
          <a:prstGeom prst="rect">
            <a:avLst/>
          </a:prstGeom>
        </p:spPr>
      </p:pic>
      <p:sp>
        <p:nvSpPr>
          <p:cNvPr id="7" name="TextBox 6">
            <a:extLst>
              <a:ext uri="{FF2B5EF4-FFF2-40B4-BE49-F238E27FC236}">
                <a16:creationId xmlns="" xmlns:a16="http://schemas.microsoft.com/office/drawing/2014/main" id="{CF4C850A-5C81-4072-9470-724AE423F877}"/>
              </a:ext>
            </a:extLst>
          </p:cNvPr>
          <p:cNvSpPr txBox="1"/>
          <p:nvPr/>
        </p:nvSpPr>
        <p:spPr>
          <a:xfrm>
            <a:off x="3581398" y="2895600"/>
            <a:ext cx="5562602" cy="584775"/>
          </a:xfrm>
          <a:prstGeom prst="rect">
            <a:avLst/>
          </a:prstGeom>
          <a:noFill/>
        </p:spPr>
        <p:txBody>
          <a:bodyPr wrap="square">
            <a:spAutoFit/>
          </a:bodyPr>
          <a:lstStyle/>
          <a:p>
            <a:r>
              <a:rPr lang="te-IN" sz="3200" b="1" dirty="0">
                <a:solidFill>
                  <a:srgbClr val="FFFF00"/>
                </a:solidFill>
              </a:rPr>
              <a:t>మర్కట కిశోర న్యాయం</a:t>
            </a:r>
            <a:endParaRPr lang="en-IN" sz="3200" b="1" dirty="0">
              <a:solidFill>
                <a:srgbClr val="FFFF00"/>
              </a:solidFill>
            </a:endParaRPr>
          </a:p>
        </p:txBody>
      </p:sp>
      <p:sp>
        <p:nvSpPr>
          <p:cNvPr id="9" name="TextBox 8">
            <a:extLst>
              <a:ext uri="{FF2B5EF4-FFF2-40B4-BE49-F238E27FC236}">
                <a16:creationId xmlns="" xmlns:a16="http://schemas.microsoft.com/office/drawing/2014/main" id="{3A1D1E82-87BA-4DF0-9CB8-49CD6F7540F9}"/>
              </a:ext>
            </a:extLst>
          </p:cNvPr>
          <p:cNvSpPr txBox="1"/>
          <p:nvPr/>
        </p:nvSpPr>
        <p:spPr>
          <a:xfrm>
            <a:off x="0" y="2895600"/>
            <a:ext cx="3660711" cy="584775"/>
          </a:xfrm>
          <a:prstGeom prst="rect">
            <a:avLst/>
          </a:prstGeom>
          <a:noFill/>
        </p:spPr>
        <p:txBody>
          <a:bodyPr wrap="square">
            <a:spAutoFit/>
          </a:bodyPr>
          <a:lstStyle/>
          <a:p>
            <a:r>
              <a:rPr lang="te-IN" sz="3200" b="1" dirty="0">
                <a:solidFill>
                  <a:srgbClr val="00FFFF"/>
                </a:solidFill>
              </a:rPr>
              <a:t>మార్జాల కిశోర న్యాయం</a:t>
            </a:r>
            <a:endParaRPr lang="en-IN" sz="3200" b="1" dirty="0">
              <a:solidFill>
                <a:srgbClr val="00FFFF"/>
              </a:solidFill>
            </a:endParaRPr>
          </a:p>
        </p:txBody>
      </p:sp>
    </p:spTree>
    <p:extLst>
      <p:ext uri="{BB962C8B-B14F-4D97-AF65-F5344CB8AC3E}">
        <p14:creationId xmlns="" xmlns:p14="http://schemas.microsoft.com/office/powerpoint/2010/main" val="1491970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Autofit/>
          </a:bodyPr>
          <a:lstStyle/>
          <a:p>
            <a:r>
              <a:rPr lang="en-US" sz="5400" dirty="0" smtClean="0">
                <a:latin typeface="Cooper Black" panose="0208090404030B020404" pitchFamily="18" charset="0"/>
              </a:rPr>
              <a:t>EEM </a:t>
            </a:r>
            <a:r>
              <a:rPr lang="en-US" sz="5400" dirty="0">
                <a:latin typeface="Cooper Black" panose="0208090404030B020404" pitchFamily="18" charset="0"/>
              </a:rPr>
              <a:t>– Unit-1- Syllabus</a:t>
            </a:r>
          </a:p>
        </p:txBody>
      </p:sp>
      <p:sp>
        <p:nvSpPr>
          <p:cNvPr id="3" name="Content Placeholder 2"/>
          <p:cNvSpPr>
            <a:spLocks noGrp="1"/>
          </p:cNvSpPr>
          <p:nvPr>
            <p:ph idx="1"/>
          </p:nvPr>
        </p:nvSpPr>
        <p:spPr>
          <a:xfrm>
            <a:off x="457200" y="1143000"/>
            <a:ext cx="8229600" cy="5334000"/>
          </a:xfrm>
        </p:spPr>
        <p:txBody>
          <a:bodyPr>
            <a:normAutofit lnSpcReduction="10000"/>
          </a:bodyPr>
          <a:lstStyle/>
          <a:p>
            <a:pPr algn="just"/>
            <a:r>
              <a:rPr lang="en-US" sz="2800" b="1" dirty="0"/>
              <a:t>UNIT-I: </a:t>
            </a:r>
            <a:r>
              <a:rPr lang="en-US" sz="2800" dirty="0"/>
              <a:t> Introduction to Managerial Economics and demand Analysis: </a:t>
            </a:r>
          </a:p>
          <a:p>
            <a:pPr algn="just"/>
            <a:r>
              <a:rPr lang="en-US" sz="2800" dirty="0"/>
              <a:t>Definition of Managerial Economics –Scope of Managerial Economics and its relationship with other subjects –</a:t>
            </a:r>
          </a:p>
          <a:p>
            <a:pPr algn="just"/>
            <a:r>
              <a:rPr lang="en-US" sz="2800" dirty="0"/>
              <a:t>Concept of Demand, Types of Demand, Determinants of Demand schedule, Demand curve, Law of Demand and its limitations- </a:t>
            </a:r>
          </a:p>
          <a:p>
            <a:pPr algn="just"/>
            <a:r>
              <a:rPr lang="en-US" sz="2800" dirty="0"/>
              <a:t>Elasticity of Demand, Types of Elasticity of Demand and Measurement- Demand forecasting and Methods of forecasting,</a:t>
            </a:r>
          </a:p>
          <a:p>
            <a:pPr algn="just"/>
            <a:r>
              <a:rPr lang="en-US" sz="2800" dirty="0"/>
              <a:t> Concept of Supply and Law of Supply</a:t>
            </a:r>
            <a:r>
              <a:rPr lang="en-US" sz="1800" dirty="0"/>
              <a:t>. </a:t>
            </a:r>
          </a:p>
        </p:txBody>
      </p:sp>
    </p:spTree>
    <p:extLst>
      <p:ext uri="{BB962C8B-B14F-4D97-AF65-F5344CB8AC3E}">
        <p14:creationId xmlns="" xmlns:p14="http://schemas.microsoft.com/office/powerpoint/2010/main" val="13435177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0BFBF06-4A37-460B-B4A3-B5BCFC7A5A71}"/>
              </a:ext>
            </a:extLst>
          </p:cNvPr>
          <p:cNvPicPr>
            <a:picLocks noChangeAspect="1"/>
          </p:cNvPicPr>
          <p:nvPr/>
        </p:nvPicPr>
        <p:blipFill>
          <a:blip r:embed="rId2"/>
          <a:stretch>
            <a:fillRect/>
          </a:stretch>
        </p:blipFill>
        <p:spPr>
          <a:xfrm>
            <a:off x="0" y="0"/>
            <a:ext cx="9144000" cy="6858000"/>
          </a:xfrm>
          <a:prstGeom prst="rect">
            <a:avLst/>
          </a:prstGeom>
        </p:spPr>
      </p:pic>
      <p:sp>
        <p:nvSpPr>
          <p:cNvPr id="5" name="Rectangle 4">
            <a:extLst>
              <a:ext uri="{FF2B5EF4-FFF2-40B4-BE49-F238E27FC236}">
                <a16:creationId xmlns="" xmlns:a16="http://schemas.microsoft.com/office/drawing/2014/main" id="{2068DCC9-5C0A-4924-904C-FD3D43FFBB30}"/>
              </a:ext>
            </a:extLst>
          </p:cNvPr>
          <p:cNvSpPr/>
          <p:nvPr/>
        </p:nvSpPr>
        <p:spPr>
          <a:xfrm>
            <a:off x="0" y="5257800"/>
            <a:ext cx="91440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t>The mother turtle (Teacher) is from a bank on the river. Its calf (Student) is on the other side. It does not nurse or nurture him. Its sight alone gives it vitality. Little turtles remember their mother doing nothing. The mother tortoise acts as a stream of ambrosia for the little one. That is the basis of happiness in life. This is the relationship of teacher to disciple. </a:t>
            </a:r>
            <a:endParaRPr lang="en-IN" sz="2000" b="1" dirty="0"/>
          </a:p>
        </p:txBody>
      </p:sp>
      <p:sp>
        <p:nvSpPr>
          <p:cNvPr id="6" name="TextBox 5">
            <a:extLst>
              <a:ext uri="{FF2B5EF4-FFF2-40B4-BE49-F238E27FC236}">
                <a16:creationId xmlns="" xmlns:a16="http://schemas.microsoft.com/office/drawing/2014/main" id="{16A0B93E-872F-4FD9-A0BC-68DA012CDC02}"/>
              </a:ext>
            </a:extLst>
          </p:cNvPr>
          <p:cNvSpPr txBox="1"/>
          <p:nvPr/>
        </p:nvSpPr>
        <p:spPr>
          <a:xfrm>
            <a:off x="0" y="0"/>
            <a:ext cx="9144000" cy="584775"/>
          </a:xfrm>
          <a:prstGeom prst="rect">
            <a:avLst/>
          </a:prstGeom>
          <a:noFill/>
        </p:spPr>
        <p:txBody>
          <a:bodyPr wrap="square" rtlCol="0">
            <a:spAutoFit/>
          </a:bodyPr>
          <a:lstStyle/>
          <a:p>
            <a:pPr algn="ctr"/>
            <a:r>
              <a:rPr lang="en-IN" sz="3200" dirty="0">
                <a:latin typeface="Cooper Black" panose="0208090404030B020404" pitchFamily="18" charset="0"/>
              </a:rPr>
              <a:t>But the Best Student is Just like a Turtle</a:t>
            </a:r>
          </a:p>
        </p:txBody>
      </p:sp>
      <p:sp>
        <p:nvSpPr>
          <p:cNvPr id="14" name="TextBox 13">
            <a:extLst>
              <a:ext uri="{FF2B5EF4-FFF2-40B4-BE49-F238E27FC236}">
                <a16:creationId xmlns="" xmlns:a16="http://schemas.microsoft.com/office/drawing/2014/main" id="{A48DCC2E-0A6A-4421-9EFE-387B8FECC6F7}"/>
              </a:ext>
            </a:extLst>
          </p:cNvPr>
          <p:cNvSpPr txBox="1"/>
          <p:nvPr/>
        </p:nvSpPr>
        <p:spPr>
          <a:xfrm>
            <a:off x="0" y="533400"/>
            <a:ext cx="9144000" cy="1077218"/>
          </a:xfrm>
          <a:prstGeom prst="rect">
            <a:avLst/>
          </a:prstGeom>
          <a:noFill/>
        </p:spPr>
        <p:txBody>
          <a:bodyPr wrap="square">
            <a:spAutoFit/>
          </a:bodyPr>
          <a:lstStyle/>
          <a:p>
            <a:pPr algn="ctr"/>
            <a:r>
              <a:rPr lang="te-IN" sz="3200" dirty="0"/>
              <a:t>చిత్రం </a:t>
            </a:r>
            <a:r>
              <a:rPr lang="te-IN" sz="3200" dirty="0" err="1"/>
              <a:t>వటతరోర్మూలే</a:t>
            </a:r>
            <a:r>
              <a:rPr lang="te-IN" sz="3200" dirty="0"/>
              <a:t> </a:t>
            </a:r>
            <a:r>
              <a:rPr lang="te-IN" sz="3200" dirty="0" err="1"/>
              <a:t>వృద్ధాః</a:t>
            </a:r>
            <a:r>
              <a:rPr lang="te-IN" sz="3200" dirty="0"/>
              <a:t> శిష్యా </a:t>
            </a:r>
            <a:r>
              <a:rPr lang="te-IN" sz="3200" dirty="0" err="1"/>
              <a:t>గురుర్యువా</a:t>
            </a:r>
            <a:r>
              <a:rPr lang="te-IN" sz="3200" dirty="0"/>
              <a:t> |</a:t>
            </a:r>
          </a:p>
          <a:p>
            <a:pPr algn="ctr"/>
            <a:r>
              <a:rPr lang="te-IN" sz="3200" dirty="0" err="1"/>
              <a:t>గురోస్తు</a:t>
            </a:r>
            <a:r>
              <a:rPr lang="te-IN" sz="3200" dirty="0"/>
              <a:t> మౌనం వ్యాఖ్యానం </a:t>
            </a:r>
            <a:r>
              <a:rPr lang="te-IN" sz="3200" dirty="0" err="1"/>
              <a:t>శిష్యాస్తుచ్ఛిన్నసంశయాః</a:t>
            </a:r>
            <a:r>
              <a:rPr lang="te-IN" sz="3200" dirty="0"/>
              <a:t> ||</a:t>
            </a:r>
          </a:p>
        </p:txBody>
      </p:sp>
      <p:sp>
        <p:nvSpPr>
          <p:cNvPr id="2" name="TextBox 1">
            <a:extLst>
              <a:ext uri="{FF2B5EF4-FFF2-40B4-BE49-F238E27FC236}">
                <a16:creationId xmlns="" xmlns:a16="http://schemas.microsoft.com/office/drawing/2014/main" id="{3FA753B5-5F31-42E1-93BB-026D5F9FC8C6}"/>
              </a:ext>
            </a:extLst>
          </p:cNvPr>
          <p:cNvSpPr txBox="1"/>
          <p:nvPr/>
        </p:nvSpPr>
        <p:spPr>
          <a:xfrm>
            <a:off x="0" y="4191000"/>
            <a:ext cx="9144000" cy="1107996"/>
          </a:xfrm>
          <a:prstGeom prst="rect">
            <a:avLst/>
          </a:prstGeom>
          <a:noFill/>
        </p:spPr>
        <p:txBody>
          <a:bodyPr wrap="square" rtlCol="0">
            <a:spAutoFit/>
          </a:bodyPr>
          <a:lstStyle/>
          <a:p>
            <a:pPr algn="ctr"/>
            <a:r>
              <a:rPr lang="te-IN" sz="6600" b="1" dirty="0"/>
              <a:t>కూర్మ కిశోర న్యాయం</a:t>
            </a:r>
            <a:endParaRPr lang="en-IN" sz="6600" b="1" dirty="0"/>
          </a:p>
        </p:txBody>
      </p:sp>
      <p:sp>
        <p:nvSpPr>
          <p:cNvPr id="8" name="TextBox 7">
            <a:extLst>
              <a:ext uri="{FF2B5EF4-FFF2-40B4-BE49-F238E27FC236}">
                <a16:creationId xmlns="" xmlns:a16="http://schemas.microsoft.com/office/drawing/2014/main" id="{1FBADA07-FD6E-4ED9-BE28-42A2D4705B72}"/>
              </a:ext>
            </a:extLst>
          </p:cNvPr>
          <p:cNvSpPr txBox="1"/>
          <p:nvPr/>
        </p:nvSpPr>
        <p:spPr>
          <a:xfrm>
            <a:off x="0" y="3062387"/>
            <a:ext cx="9144000" cy="523220"/>
          </a:xfrm>
          <a:prstGeom prst="rect">
            <a:avLst/>
          </a:prstGeom>
          <a:noFill/>
        </p:spPr>
        <p:txBody>
          <a:bodyPr wrap="square">
            <a:spAutoFit/>
          </a:bodyPr>
          <a:lstStyle/>
          <a:p>
            <a:r>
              <a:rPr lang="hi-IN" sz="2800" b="1" dirty="0">
                <a:solidFill>
                  <a:srgbClr val="7030A0"/>
                </a:solidFill>
              </a:rPr>
              <a:t>कुर्मा किशोर न्याय</a:t>
            </a:r>
            <a:endParaRPr lang="en-IN" sz="2800" b="1" dirty="0">
              <a:solidFill>
                <a:srgbClr val="7030A0"/>
              </a:solidFill>
            </a:endParaRPr>
          </a:p>
        </p:txBody>
      </p:sp>
    </p:spTree>
    <p:extLst>
      <p:ext uri="{BB962C8B-B14F-4D97-AF65-F5344CB8AC3E}">
        <p14:creationId xmlns="" xmlns:p14="http://schemas.microsoft.com/office/powerpoint/2010/main" val="17093127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763000" cy="1143000"/>
          </a:xfrm>
        </p:spPr>
        <p:txBody>
          <a:bodyPr/>
          <a:lstStyle/>
          <a:p>
            <a:pPr algn="l"/>
            <a:r>
              <a:rPr lang="en-US" b="1" dirty="0">
                <a:solidFill>
                  <a:srgbClr val="FF0000"/>
                </a:solidFill>
              </a:rPr>
              <a:t>1. Scope of managerial Economics</a:t>
            </a:r>
            <a:endParaRPr lang="en-US" dirty="0">
              <a:solidFill>
                <a:srgbClr val="FF0000"/>
              </a:solidFill>
            </a:endParaRPr>
          </a:p>
        </p:txBody>
      </p:sp>
      <p:sp>
        <p:nvSpPr>
          <p:cNvPr id="3" name="Content Placeholder 2"/>
          <p:cNvSpPr>
            <a:spLocks noGrp="1"/>
          </p:cNvSpPr>
          <p:nvPr>
            <p:ph idx="1"/>
          </p:nvPr>
        </p:nvSpPr>
        <p:spPr>
          <a:xfrm>
            <a:off x="0" y="1600200"/>
            <a:ext cx="8839200" cy="4525963"/>
          </a:xfrm>
        </p:spPr>
        <p:txBody>
          <a:bodyPr>
            <a:normAutofit/>
          </a:bodyPr>
          <a:lstStyle/>
          <a:p>
            <a:pPr algn="just"/>
            <a:r>
              <a:rPr lang="en-US" sz="3600" b="1" dirty="0"/>
              <a:t>Economics</a:t>
            </a:r>
            <a:r>
              <a:rPr lang="en-US" sz="3600" dirty="0"/>
              <a:t> has two major branches </a:t>
            </a:r>
            <a:r>
              <a:rPr lang="en-US" sz="3600" b="1" dirty="0">
                <a:solidFill>
                  <a:srgbClr val="00B050"/>
                </a:solidFill>
              </a:rPr>
              <a:t>Micro</a:t>
            </a:r>
            <a:r>
              <a:rPr lang="en-US" sz="3600" dirty="0">
                <a:solidFill>
                  <a:srgbClr val="00B050"/>
                </a:solidFill>
              </a:rPr>
              <a:t> </a:t>
            </a:r>
            <a:r>
              <a:rPr lang="en-US" sz="3600" b="1" dirty="0">
                <a:solidFill>
                  <a:srgbClr val="00B050"/>
                </a:solidFill>
              </a:rPr>
              <a:t>economics</a:t>
            </a:r>
            <a:r>
              <a:rPr lang="en-US" sz="3600" dirty="0"/>
              <a:t> and </a:t>
            </a:r>
            <a:r>
              <a:rPr lang="en-US" sz="3600" b="1" dirty="0">
                <a:solidFill>
                  <a:srgbClr val="00B050"/>
                </a:solidFill>
              </a:rPr>
              <a:t>Macro economics</a:t>
            </a:r>
            <a:r>
              <a:rPr lang="en-US" sz="3600" dirty="0"/>
              <a:t>. Both micro and macro </a:t>
            </a:r>
            <a:r>
              <a:rPr lang="en-US" sz="3600" b="1" dirty="0"/>
              <a:t>economics</a:t>
            </a:r>
            <a:r>
              <a:rPr lang="en-US" sz="3600" dirty="0"/>
              <a:t> are applied to business analysis which can be used to analyze the business environment and to find solutions to practical business problems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651EC1C-7DBE-4A5D-86DB-8BEC9D495F8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 xmlns:p14="http://schemas.microsoft.com/office/powerpoint/2010/main" val="17065873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lstStyle/>
          <a:p>
            <a:pPr algn="l"/>
            <a:r>
              <a:rPr lang="en-US" b="1" dirty="0">
                <a:solidFill>
                  <a:srgbClr val="FF0000"/>
                </a:solidFill>
              </a:rPr>
              <a:t>2. Need of managerial Economics</a:t>
            </a:r>
            <a:endParaRPr lang="en-US" dirty="0"/>
          </a:p>
        </p:txBody>
      </p:sp>
      <p:sp>
        <p:nvSpPr>
          <p:cNvPr id="3" name="Content Placeholder 2"/>
          <p:cNvSpPr>
            <a:spLocks noGrp="1"/>
          </p:cNvSpPr>
          <p:nvPr>
            <p:ph idx="1"/>
          </p:nvPr>
        </p:nvSpPr>
        <p:spPr>
          <a:xfrm>
            <a:off x="0" y="1600200"/>
            <a:ext cx="8763000" cy="5562600"/>
          </a:xfrm>
        </p:spPr>
        <p:txBody>
          <a:bodyPr>
            <a:noAutofit/>
          </a:bodyPr>
          <a:lstStyle/>
          <a:p>
            <a:r>
              <a:rPr lang="en-US" sz="4000" dirty="0"/>
              <a:t>It is through management </a:t>
            </a:r>
            <a:r>
              <a:rPr lang="en-US" sz="4000" b="1" dirty="0"/>
              <a:t>economics</a:t>
            </a:r>
            <a:r>
              <a:rPr lang="en-US" sz="4000" dirty="0"/>
              <a:t>  that a </a:t>
            </a:r>
            <a:r>
              <a:rPr lang="en-US" sz="4000" dirty="0">
                <a:solidFill>
                  <a:srgbClr val="FF0000"/>
                </a:solidFill>
              </a:rPr>
              <a:t>business understands </a:t>
            </a:r>
            <a:r>
              <a:rPr lang="en-US" sz="4000" dirty="0"/>
              <a:t>how to access and </a:t>
            </a:r>
            <a:r>
              <a:rPr lang="en-US" sz="4000" dirty="0">
                <a:solidFill>
                  <a:srgbClr val="FF0000"/>
                </a:solidFill>
              </a:rPr>
              <a:t>utilize</a:t>
            </a:r>
            <a:r>
              <a:rPr lang="en-US" sz="4000" dirty="0"/>
              <a:t> scarce resources to ensure optimal performance of the same to generate </a:t>
            </a:r>
            <a:r>
              <a:rPr lang="en-US" sz="4000" dirty="0">
                <a:solidFill>
                  <a:srgbClr val="FF0000"/>
                </a:solidFill>
              </a:rPr>
              <a:t>revenues</a:t>
            </a:r>
            <a:r>
              <a:rPr lang="en-US" sz="4000" dirty="0"/>
              <a:t> and </a:t>
            </a:r>
            <a:r>
              <a:rPr lang="en-US" sz="4000" dirty="0">
                <a:solidFill>
                  <a:srgbClr val="FF0000"/>
                </a:solidFill>
              </a:rPr>
              <a:t>profits.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101B05D-CA01-4BE2-871F-ADCD480DB55B}"/>
              </a:ext>
            </a:extLst>
          </p:cNvPr>
          <p:cNvPicPr>
            <a:picLocks noChangeAspect="1"/>
          </p:cNvPicPr>
          <p:nvPr/>
        </p:nvPicPr>
        <p:blipFill>
          <a:blip r:embed="rId2"/>
          <a:stretch>
            <a:fillRect/>
          </a:stretch>
        </p:blipFill>
        <p:spPr>
          <a:xfrm>
            <a:off x="0" y="0"/>
            <a:ext cx="9143999" cy="6858000"/>
          </a:xfrm>
          <a:prstGeom prst="rect">
            <a:avLst/>
          </a:prstGeom>
        </p:spPr>
      </p:pic>
    </p:spTree>
    <p:extLst>
      <p:ext uri="{BB962C8B-B14F-4D97-AF65-F5344CB8AC3E}">
        <p14:creationId xmlns="" xmlns:p14="http://schemas.microsoft.com/office/powerpoint/2010/main" val="38754887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lstStyle/>
          <a:p>
            <a:pPr algn="l"/>
            <a:r>
              <a:rPr lang="en-US" b="1" dirty="0">
                <a:solidFill>
                  <a:srgbClr val="FF0000"/>
                </a:solidFill>
              </a:rPr>
              <a:t>3.Nature of managerial Economics</a:t>
            </a:r>
            <a:endParaRPr lang="en-US" dirty="0"/>
          </a:p>
        </p:txBody>
      </p:sp>
      <p:sp>
        <p:nvSpPr>
          <p:cNvPr id="3" name="Content Placeholder 2"/>
          <p:cNvSpPr>
            <a:spLocks noGrp="1"/>
          </p:cNvSpPr>
          <p:nvPr>
            <p:ph idx="1"/>
          </p:nvPr>
        </p:nvSpPr>
        <p:spPr>
          <a:xfrm>
            <a:off x="0" y="1600200"/>
            <a:ext cx="8839200" cy="4525963"/>
          </a:xfrm>
        </p:spPr>
        <p:txBody>
          <a:bodyPr/>
          <a:lstStyle/>
          <a:p>
            <a:pPr algn="just" fontAlgn="base"/>
            <a:r>
              <a:rPr lang="en-US" sz="3600" dirty="0"/>
              <a:t>Managerial economics is a science </a:t>
            </a:r>
            <a:r>
              <a:rPr lang="en-US" sz="3600" b="1" dirty="0">
                <a:solidFill>
                  <a:srgbClr val="FF0000"/>
                </a:solidFill>
              </a:rPr>
              <a:t>applied to decision making</a:t>
            </a:r>
            <a:r>
              <a:rPr lang="en-US" sz="3600" dirty="0"/>
              <a:t>. It bridges the gap between abstract theory and managerial practice. It concentrates more on the method of reasoning. In short, managerial economics is </a:t>
            </a:r>
            <a:r>
              <a:rPr lang="en-US" sz="3600" dirty="0">
                <a:latin typeface="Cooper Black" panose="0208090404030B020404" pitchFamily="18" charset="0"/>
              </a:rPr>
              <a:t>“Economics applied in decision making”.</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7776469-BA12-48AF-95A6-136BFC5B6F7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 xmlns:p14="http://schemas.microsoft.com/office/powerpoint/2010/main" val="3689166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fontScale="90000"/>
          </a:bodyPr>
          <a:lstStyle/>
          <a:p>
            <a:pPr algn="l"/>
            <a:r>
              <a:rPr lang="en-US" b="1" dirty="0">
                <a:solidFill>
                  <a:srgbClr val="FF0000"/>
                </a:solidFill>
              </a:rPr>
              <a:t>4. Objective of Managerial Economics</a:t>
            </a:r>
            <a:endParaRPr lang="en-US" dirty="0">
              <a:solidFill>
                <a:srgbClr val="FF0000"/>
              </a:solidFill>
            </a:endParaRPr>
          </a:p>
        </p:txBody>
      </p:sp>
      <p:sp>
        <p:nvSpPr>
          <p:cNvPr id="3" name="Content Placeholder 2"/>
          <p:cNvSpPr>
            <a:spLocks noGrp="1"/>
          </p:cNvSpPr>
          <p:nvPr>
            <p:ph idx="1"/>
          </p:nvPr>
        </p:nvSpPr>
        <p:spPr>
          <a:xfrm>
            <a:off x="0" y="533400"/>
            <a:ext cx="9144000" cy="6324600"/>
          </a:xfrm>
        </p:spPr>
        <p:txBody>
          <a:bodyPr>
            <a:normAutofit fontScale="85000" lnSpcReduction="20000"/>
          </a:bodyPr>
          <a:lstStyle/>
          <a:p>
            <a:pPr marL="0" indent="0">
              <a:buNone/>
            </a:pPr>
            <a:r>
              <a:rPr lang="en-US" dirty="0">
                <a:latin typeface="Cooper Black" panose="0208090404030B020404" pitchFamily="18" charset="0"/>
              </a:rPr>
              <a:t>1. Integrating economic theory with business practice</a:t>
            </a:r>
            <a:br>
              <a:rPr lang="en-US" dirty="0">
                <a:latin typeface="Cooper Black" panose="0208090404030B020404" pitchFamily="18" charset="0"/>
              </a:rPr>
            </a:br>
            <a:r>
              <a:rPr lang="en-US" dirty="0">
                <a:latin typeface="Cooper Black" panose="0208090404030B020404" pitchFamily="18" charset="0"/>
              </a:rPr>
              <a:t>2. Using economics tools to analyze business situations </a:t>
            </a:r>
            <a:br>
              <a:rPr lang="en-US" dirty="0">
                <a:latin typeface="Cooper Black" panose="0208090404030B020404" pitchFamily="18" charset="0"/>
              </a:rPr>
            </a:br>
            <a:r>
              <a:rPr lang="en-US" dirty="0">
                <a:latin typeface="Cooper Black" panose="0208090404030B020404" pitchFamily="18" charset="0"/>
              </a:rPr>
              <a:t>3. Applying economic principles to solve business problems</a:t>
            </a:r>
            <a:br>
              <a:rPr lang="en-US" dirty="0">
                <a:latin typeface="Cooper Black" panose="0208090404030B020404" pitchFamily="18" charset="0"/>
              </a:rPr>
            </a:br>
            <a:r>
              <a:rPr lang="en-US" dirty="0">
                <a:latin typeface="Cooper Black" panose="0208090404030B020404" pitchFamily="18" charset="0"/>
              </a:rPr>
              <a:t>4. Using economic ideas for crisis management</a:t>
            </a:r>
            <a:br>
              <a:rPr lang="en-US" dirty="0">
                <a:latin typeface="Cooper Black" panose="0208090404030B020404" pitchFamily="18" charset="0"/>
              </a:rPr>
            </a:br>
            <a:r>
              <a:rPr lang="en-US" dirty="0">
                <a:latin typeface="Cooper Black" panose="0208090404030B020404" pitchFamily="18" charset="0"/>
              </a:rPr>
              <a:t>5. Facilitating demand analysis and demand forecasting</a:t>
            </a:r>
            <a:br>
              <a:rPr lang="en-US" dirty="0">
                <a:latin typeface="Cooper Black" panose="0208090404030B020404" pitchFamily="18" charset="0"/>
              </a:rPr>
            </a:br>
            <a:r>
              <a:rPr lang="en-US" dirty="0">
                <a:latin typeface="Cooper Black" panose="0208090404030B020404" pitchFamily="18" charset="0"/>
              </a:rPr>
              <a:t>6. Allocating scarce resources for optimizing returns</a:t>
            </a:r>
            <a:br>
              <a:rPr lang="en-US" dirty="0">
                <a:latin typeface="Cooper Black" panose="0208090404030B020404" pitchFamily="18" charset="0"/>
              </a:rPr>
            </a:br>
            <a:r>
              <a:rPr lang="en-US" dirty="0">
                <a:latin typeface="Cooper Black" panose="0208090404030B020404" pitchFamily="18" charset="0"/>
              </a:rPr>
              <a:t>7. Enabling risk taking and uncertainly bearing</a:t>
            </a:r>
            <a:br>
              <a:rPr lang="en-US" dirty="0">
                <a:latin typeface="Cooper Black" panose="0208090404030B020404" pitchFamily="18" charset="0"/>
              </a:rPr>
            </a:br>
            <a:r>
              <a:rPr lang="en-US" dirty="0">
                <a:latin typeface="Cooper Black" panose="0208090404030B020404" pitchFamily="18" charset="0"/>
              </a:rPr>
              <a:t>8. Helping in profit maximization</a:t>
            </a:r>
            <a:br>
              <a:rPr lang="en-US" dirty="0">
                <a:latin typeface="Cooper Black" panose="0208090404030B020404" pitchFamily="18" charset="0"/>
              </a:rPr>
            </a:br>
            <a:r>
              <a:rPr lang="en-US" dirty="0">
                <a:latin typeface="Cooper Black" panose="0208090404030B020404" pitchFamily="18" charset="0"/>
              </a:rPr>
              <a:t>9. Pursuing the larger objectives of the firm other than profit maximization</a:t>
            </a:r>
            <a:br>
              <a:rPr lang="en-US" dirty="0">
                <a:latin typeface="Cooper Black" panose="0208090404030B020404" pitchFamily="18" charset="0"/>
              </a:rPr>
            </a:br>
            <a:r>
              <a:rPr lang="en-US" dirty="0">
                <a:latin typeface="Cooper Black" panose="0208090404030B020404" pitchFamily="18" charset="0"/>
              </a:rPr>
              <a:t>10. Formulating short-term and long-term business strategies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A91AD39-2B0B-4D21-BD11-B2C16AFA3EEF}"/>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 xmlns:p14="http://schemas.microsoft.com/office/powerpoint/2010/main" val="27963896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762000"/>
          </a:xfrm>
        </p:spPr>
        <p:txBody>
          <a:bodyPr>
            <a:normAutofit/>
          </a:bodyPr>
          <a:lstStyle/>
          <a:p>
            <a:r>
              <a:rPr lang="en-US" b="1" dirty="0">
                <a:solidFill>
                  <a:srgbClr val="FF0000"/>
                </a:solidFill>
              </a:rPr>
              <a:t>5. Purpose of Managerial Economics</a:t>
            </a:r>
            <a:endParaRPr lang="en-US" dirty="0">
              <a:solidFill>
                <a:srgbClr val="FF0000"/>
              </a:solidFill>
            </a:endParaRPr>
          </a:p>
        </p:txBody>
      </p:sp>
      <p:sp>
        <p:nvSpPr>
          <p:cNvPr id="3" name="Content Placeholder 2"/>
          <p:cNvSpPr>
            <a:spLocks noGrp="1"/>
          </p:cNvSpPr>
          <p:nvPr>
            <p:ph idx="1"/>
          </p:nvPr>
        </p:nvSpPr>
        <p:spPr>
          <a:xfrm>
            <a:off x="0" y="762000"/>
            <a:ext cx="8915400" cy="6477000"/>
          </a:xfrm>
        </p:spPr>
        <p:txBody>
          <a:bodyPr>
            <a:noAutofit/>
          </a:bodyPr>
          <a:lstStyle/>
          <a:p>
            <a:pPr algn="just"/>
            <a:r>
              <a:rPr lang="en-US" sz="3600" dirty="0"/>
              <a:t>The </a:t>
            </a:r>
            <a:r>
              <a:rPr lang="en-US" sz="3600" b="1" dirty="0"/>
              <a:t>purpose of managerial economics</a:t>
            </a:r>
            <a:r>
              <a:rPr lang="en-US" sz="3600" dirty="0"/>
              <a:t> is to provide </a:t>
            </a:r>
            <a:r>
              <a:rPr lang="en-US" sz="3600" b="1" dirty="0">
                <a:solidFill>
                  <a:srgbClr val="FF0000"/>
                </a:solidFill>
              </a:rPr>
              <a:t>economic</a:t>
            </a:r>
            <a:r>
              <a:rPr lang="en-US" sz="3600" dirty="0">
                <a:solidFill>
                  <a:srgbClr val="FF0000"/>
                </a:solidFill>
              </a:rPr>
              <a:t> </a:t>
            </a:r>
            <a:r>
              <a:rPr lang="en-US" sz="3600" dirty="0"/>
              <a:t>terminology and reasoning for the improvement of </a:t>
            </a:r>
            <a:r>
              <a:rPr lang="en-US" sz="3600" b="1" dirty="0">
                <a:solidFill>
                  <a:srgbClr val="FF0000"/>
                </a:solidFill>
              </a:rPr>
              <a:t>managerial</a:t>
            </a:r>
            <a:r>
              <a:rPr lang="en-US" sz="3600" dirty="0"/>
              <a:t> decisions. ... Microeconomics studies phenomena related to goods and services from the perspective of individual decision-making entities—that is, households and businesses.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 xmlns:a16="http://schemas.microsoft.com/office/drawing/2014/main" id="{1EA41B95-E5DD-4BCB-B5AA-160948D7DB4A}"/>
              </a:ext>
            </a:extLst>
          </p:cNvPr>
          <p:cNvGraphicFramePr>
            <a:graphicFrameLocks noGrp="1"/>
          </p:cNvGraphicFramePr>
          <p:nvPr>
            <p:extLst>
              <p:ext uri="{D42A27DB-BD31-4B8C-83A1-F6EECF244321}">
                <p14:modId xmlns="" xmlns:p14="http://schemas.microsoft.com/office/powerpoint/2010/main" val="2481300832"/>
              </p:ext>
            </p:extLst>
          </p:nvPr>
        </p:nvGraphicFramePr>
        <p:xfrm>
          <a:off x="0" y="159"/>
          <a:ext cx="9144000" cy="5035355"/>
        </p:xfrm>
        <a:graphic>
          <a:graphicData uri="http://schemas.openxmlformats.org/drawingml/2006/table">
            <a:tbl>
              <a:tblPr firstRow="1" firstCol="1" bandRow="1">
                <a:tableStyleId>{5C22544A-7EE6-4342-B048-85BDC9FD1C3A}</a:tableStyleId>
              </a:tblPr>
              <a:tblGrid>
                <a:gridCol w="3048000">
                  <a:extLst>
                    <a:ext uri="{9D8B030D-6E8A-4147-A177-3AD203B41FA5}">
                      <a16:colId xmlns="" xmlns:a16="http://schemas.microsoft.com/office/drawing/2014/main" val="176783224"/>
                    </a:ext>
                  </a:extLst>
                </a:gridCol>
                <a:gridCol w="3048000">
                  <a:extLst>
                    <a:ext uri="{9D8B030D-6E8A-4147-A177-3AD203B41FA5}">
                      <a16:colId xmlns="" xmlns:a16="http://schemas.microsoft.com/office/drawing/2014/main" val="3029823525"/>
                    </a:ext>
                  </a:extLst>
                </a:gridCol>
                <a:gridCol w="3048000">
                  <a:extLst>
                    <a:ext uri="{9D8B030D-6E8A-4147-A177-3AD203B41FA5}">
                      <a16:colId xmlns="" xmlns:a16="http://schemas.microsoft.com/office/drawing/2014/main" val="3748605391"/>
                    </a:ext>
                  </a:extLst>
                </a:gridCol>
              </a:tblGrid>
              <a:tr h="446239">
                <a:tc>
                  <a:txBody>
                    <a:bodyPr/>
                    <a:lstStyle/>
                    <a:p>
                      <a:pPr algn="ctr">
                        <a:lnSpc>
                          <a:spcPct val="115000"/>
                        </a:lnSpc>
                        <a:spcAft>
                          <a:spcPts val="1000"/>
                        </a:spcAft>
                      </a:pPr>
                      <a:r>
                        <a:rPr lang="en-IN" sz="2000" b="1">
                          <a:effectLst/>
                        </a:rPr>
                        <a:t>Basis for Comparison</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15000"/>
                        </a:lnSpc>
                        <a:spcAft>
                          <a:spcPts val="1000"/>
                        </a:spcAft>
                      </a:pPr>
                      <a:r>
                        <a:rPr lang="en-IN" sz="2000" b="1">
                          <a:effectLst/>
                        </a:rPr>
                        <a:t>Ordinal Utility</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ctr">
                        <a:lnSpc>
                          <a:spcPct val="115000"/>
                        </a:lnSpc>
                        <a:spcAft>
                          <a:spcPts val="1000"/>
                        </a:spcAft>
                      </a:pPr>
                      <a:r>
                        <a:rPr lang="en-IN" sz="2000" b="1">
                          <a:effectLst/>
                        </a:rPr>
                        <a:t>Cardinal Utility</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 xmlns:a16="http://schemas.microsoft.com/office/drawing/2014/main" val="3147998313"/>
                  </a:ext>
                </a:extLst>
              </a:tr>
              <a:tr h="1868599">
                <a:tc>
                  <a:txBody>
                    <a:bodyPr/>
                    <a:lstStyle/>
                    <a:p>
                      <a:pPr algn="just">
                        <a:lnSpc>
                          <a:spcPct val="115000"/>
                        </a:lnSpc>
                        <a:spcAft>
                          <a:spcPts val="1000"/>
                        </a:spcAft>
                      </a:pPr>
                      <a:r>
                        <a:rPr lang="en-IN" sz="2000" b="1" dirty="0">
                          <a:effectLst/>
                        </a:rPr>
                        <a:t>Meaning</a:t>
                      </a:r>
                      <a:endParaRPr lang="en-IN" sz="1800" b="1"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dirty="0">
                          <a:effectLst/>
                        </a:rPr>
                        <a:t>The utility where user satisfaction of a commodity is evaluated by preference but cannot be written in numbers.</a:t>
                      </a:r>
                      <a:endParaRPr lang="en-IN" sz="1800" b="1"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dirty="0">
                          <a:effectLst/>
                        </a:rPr>
                        <a:t>The utility where user satisfaction is derived by a consumer from its consumption and can be expressed in numerical units.</a:t>
                      </a:r>
                      <a:endParaRPr lang="en-IN" sz="1800" b="1"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 xmlns:a16="http://schemas.microsoft.com/office/drawing/2014/main" val="2491396999"/>
                  </a:ext>
                </a:extLst>
              </a:tr>
              <a:tr h="446239">
                <a:tc>
                  <a:txBody>
                    <a:bodyPr/>
                    <a:lstStyle/>
                    <a:p>
                      <a:pPr algn="just">
                        <a:lnSpc>
                          <a:spcPct val="115000"/>
                        </a:lnSpc>
                        <a:spcAft>
                          <a:spcPts val="1000"/>
                        </a:spcAft>
                      </a:pPr>
                      <a:r>
                        <a:rPr lang="en-IN" sz="2000" b="1">
                          <a:effectLst/>
                        </a:rPr>
                        <a:t>Approach</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a:effectLst/>
                        </a:rPr>
                        <a:t>Qualitative</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a:effectLst/>
                        </a:rPr>
                        <a:t>Quantitative</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 xmlns:a16="http://schemas.microsoft.com/office/drawing/2014/main" val="2227860542"/>
                  </a:ext>
                </a:extLst>
              </a:tr>
              <a:tr h="446239">
                <a:tc>
                  <a:txBody>
                    <a:bodyPr/>
                    <a:lstStyle/>
                    <a:p>
                      <a:pPr algn="just">
                        <a:lnSpc>
                          <a:spcPct val="115000"/>
                        </a:lnSpc>
                        <a:spcAft>
                          <a:spcPts val="1000"/>
                        </a:spcAft>
                      </a:pPr>
                      <a:r>
                        <a:rPr lang="en-IN" sz="2000" b="1">
                          <a:effectLst/>
                        </a:rPr>
                        <a:t>Evaluation</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a:effectLst/>
                        </a:rPr>
                        <a:t>Ranks</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a:effectLst/>
                        </a:rPr>
                        <a:t>Utils</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 xmlns:a16="http://schemas.microsoft.com/office/drawing/2014/main" val="4109105054"/>
                  </a:ext>
                </a:extLst>
              </a:tr>
              <a:tr h="446239">
                <a:tc>
                  <a:txBody>
                    <a:bodyPr/>
                    <a:lstStyle/>
                    <a:p>
                      <a:pPr algn="just">
                        <a:lnSpc>
                          <a:spcPct val="115000"/>
                        </a:lnSpc>
                        <a:spcAft>
                          <a:spcPts val="1000"/>
                        </a:spcAft>
                      </a:pPr>
                      <a:r>
                        <a:rPr lang="en-IN" sz="2000" b="1">
                          <a:effectLst/>
                        </a:rPr>
                        <a:t>Examination</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dirty="0">
                          <a:effectLst/>
                        </a:rPr>
                        <a:t>Indifference Curve Analysis</a:t>
                      </a:r>
                      <a:endParaRPr lang="en-IN" sz="1800" b="1"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a:effectLst/>
                        </a:rPr>
                        <a:t>Marginal Utility Analysis</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 xmlns:a16="http://schemas.microsoft.com/office/drawing/2014/main" val="3124873981"/>
                  </a:ext>
                </a:extLst>
              </a:tr>
              <a:tr h="446239">
                <a:tc>
                  <a:txBody>
                    <a:bodyPr/>
                    <a:lstStyle/>
                    <a:p>
                      <a:pPr algn="just">
                        <a:lnSpc>
                          <a:spcPct val="115000"/>
                        </a:lnSpc>
                        <a:spcAft>
                          <a:spcPts val="1000"/>
                        </a:spcAft>
                      </a:pPr>
                      <a:r>
                        <a:rPr lang="en-IN" sz="2000" b="1">
                          <a:effectLst/>
                        </a:rPr>
                        <a:t>Promoted by</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dirty="0">
                          <a:effectLst/>
                        </a:rPr>
                        <a:t>Modern economists</a:t>
                      </a:r>
                      <a:endParaRPr lang="en-IN" sz="1800" b="1"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a:effectLst/>
                        </a:rPr>
                        <a:t>Traditional and neo-classical economists</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 xmlns:a16="http://schemas.microsoft.com/office/drawing/2014/main" val="619595767"/>
                  </a:ext>
                </a:extLst>
              </a:tr>
              <a:tr h="446239">
                <a:tc>
                  <a:txBody>
                    <a:bodyPr/>
                    <a:lstStyle/>
                    <a:p>
                      <a:pPr algn="just">
                        <a:lnSpc>
                          <a:spcPct val="115000"/>
                        </a:lnSpc>
                        <a:spcAft>
                          <a:spcPts val="1000"/>
                        </a:spcAft>
                      </a:pPr>
                      <a:r>
                        <a:rPr lang="en-IN" sz="2000" b="1">
                          <a:effectLst/>
                        </a:rPr>
                        <a:t>Realistic</a:t>
                      </a:r>
                      <a:endParaRPr lang="en-IN" sz="1800" b="1">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dirty="0">
                          <a:effectLst/>
                        </a:rPr>
                        <a:t>More</a:t>
                      </a:r>
                      <a:endParaRPr lang="en-IN" sz="1800" b="1"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tc>
                  <a:txBody>
                    <a:bodyPr/>
                    <a:lstStyle/>
                    <a:p>
                      <a:pPr algn="just">
                        <a:lnSpc>
                          <a:spcPct val="115000"/>
                        </a:lnSpc>
                        <a:spcAft>
                          <a:spcPts val="1000"/>
                        </a:spcAft>
                      </a:pPr>
                      <a:r>
                        <a:rPr lang="en-IN" sz="2000" b="1" dirty="0">
                          <a:effectLst/>
                        </a:rPr>
                        <a:t>Less</a:t>
                      </a:r>
                      <a:endParaRPr lang="en-IN" sz="1800" b="1" dirty="0">
                        <a:effectLst/>
                        <a:latin typeface="Calibri" panose="020F0502020204030204" pitchFamily="34" charset="0"/>
                        <a:ea typeface="Calibri" panose="020F0502020204030204" pitchFamily="34" charset="0"/>
                        <a:cs typeface="Gautami" panose="020B0502040204020203" pitchFamily="34" charset="0"/>
                      </a:endParaRPr>
                    </a:p>
                  </a:txBody>
                  <a:tcPr marL="68580" marR="68580" marT="0" marB="0" anchor="ctr"/>
                </a:tc>
                <a:extLst>
                  <a:ext uri="{0D108BD9-81ED-4DB2-BD59-A6C34878D82A}">
                    <a16:rowId xmlns="" xmlns:a16="http://schemas.microsoft.com/office/drawing/2014/main" val="3479186298"/>
                  </a:ext>
                </a:extLst>
              </a:tr>
            </a:tbl>
          </a:graphicData>
        </a:graphic>
      </p:graphicFrame>
      <p:sp>
        <p:nvSpPr>
          <p:cNvPr id="8" name="TextBox 7">
            <a:extLst>
              <a:ext uri="{FF2B5EF4-FFF2-40B4-BE49-F238E27FC236}">
                <a16:creationId xmlns="" xmlns:a16="http://schemas.microsoft.com/office/drawing/2014/main" id="{BDCF8A27-F54F-40C2-8867-E250ABF8FDAE}"/>
              </a:ext>
            </a:extLst>
          </p:cNvPr>
          <p:cNvSpPr txBox="1"/>
          <p:nvPr/>
        </p:nvSpPr>
        <p:spPr>
          <a:xfrm>
            <a:off x="0" y="4953000"/>
            <a:ext cx="9144000" cy="172354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600" b="1" i="0" u="none" strike="noStrike" cap="none" normalizeH="0" baseline="0" dirty="0">
                <a:ln>
                  <a:noFill/>
                </a:ln>
                <a:solidFill>
                  <a:srgbClr val="000000"/>
                </a:solidFill>
                <a:effectLst/>
                <a:latin typeface="Open Sans" panose="020B0606030504020204" pitchFamily="34" charset="0"/>
                <a:ea typeface="Times New Roman" panose="02020603050405020304" pitchFamily="18" charset="0"/>
                <a:cs typeface="Open Sans" panose="020B0606030504020204" pitchFamily="34" charset="0"/>
              </a:rPr>
              <a:t>Here Is a Comparison Chart That Shows</a:t>
            </a:r>
            <a:r>
              <a:rPr kumimoji="0" lang="en-US" altLang="en-US" sz="16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Open Sans" panose="020B0606030504020204" pitchFamily="34" charset="0"/>
              </a:rPr>
              <a:t> </a:t>
            </a:r>
            <a:r>
              <a:rPr kumimoji="0" lang="en-US" altLang="en-US" sz="1600" b="1" i="0" u="none" strike="noStrike" cap="none" normalizeH="0" baseline="0" dirty="0">
                <a:ln>
                  <a:noFill/>
                </a:ln>
                <a:solidFill>
                  <a:srgbClr val="000000"/>
                </a:solidFill>
                <a:effectLst/>
                <a:latin typeface="Open Sans" panose="020B0606030504020204" pitchFamily="34" charset="0"/>
                <a:ea typeface="Times New Roman" panose="02020603050405020304" pitchFamily="18" charset="0"/>
                <a:cs typeface="Open Sans" panose="020B0606030504020204" pitchFamily="34" charset="0"/>
              </a:rPr>
              <a:t>Ordinal vs Cardinal</a:t>
            </a:r>
            <a:r>
              <a:rPr kumimoji="0" lang="en-US" altLang="en-US" sz="16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Open Sans" panose="020B0606030504020204" pitchFamily="34" charset="0"/>
              </a:rPr>
              <a:t> </a:t>
            </a:r>
            <a:r>
              <a:rPr kumimoji="0" lang="en-US" altLang="en-US" sz="1600" b="1" i="0" u="none" strike="noStrike" cap="none" normalizeH="0" baseline="0" dirty="0">
                <a:ln>
                  <a:noFill/>
                </a:ln>
                <a:solidFill>
                  <a:srgbClr val="000000"/>
                </a:solidFill>
                <a:effectLst/>
                <a:latin typeface="Open Sans" panose="020B0606030504020204" pitchFamily="34" charset="0"/>
                <a:ea typeface="Times New Roman" panose="02020603050405020304" pitchFamily="18" charset="0"/>
                <a:cs typeface="Open Sans" panose="020B0606030504020204" pitchFamily="34" charset="0"/>
              </a:rPr>
              <a:t>utility.</a:t>
            </a:r>
            <a:endParaRPr kumimoji="0" lang="en-US" altLang="en-US" sz="1400" b="1"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b="0" i="0" u="none" strike="noStrike" cap="none" normalizeH="0" baseline="0" dirty="0">
                <a:ln>
                  <a:noFill/>
                </a:ln>
                <a:solidFill>
                  <a:srgbClr val="000000"/>
                </a:solidFill>
                <a:effectLst/>
                <a:latin typeface="Open Sans" panose="020B0606030504020204" pitchFamily="34" charset="0"/>
                <a:ea typeface="Times New Roman" panose="02020603050405020304" pitchFamily="18" charset="0"/>
                <a:cs typeface="Open Sans" panose="020B0606030504020204" pitchFamily="34" charset="0"/>
              </a:rPr>
              <a:t>Cardinal utility is a function that determines the satisfaction of a commodity used by an individual and can be supported with a numeric value. On the other hand, ordinal utility defines that satisfaction of user goods can be ranked in order of preference but cannot be evaluated numerically. In 1934 John Hicks and Roy Allen produced the first paper which declared ordinal utility.</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31184746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921989E-6EF7-4A85-93DF-EFF331ABA85C}"/>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 xmlns:p14="http://schemas.microsoft.com/office/powerpoint/2010/main" val="36073586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fontScale="90000"/>
          </a:bodyPr>
          <a:lstStyle/>
          <a:p>
            <a:r>
              <a:rPr lang="en-US" b="1" dirty="0">
                <a:solidFill>
                  <a:srgbClr val="FF0000"/>
                </a:solidFill>
              </a:rPr>
              <a:t>6. Significance of Managerial Economics</a:t>
            </a:r>
            <a:endParaRPr lang="en-US" dirty="0">
              <a:solidFill>
                <a:srgbClr val="FF0000"/>
              </a:solidFill>
            </a:endParaRPr>
          </a:p>
        </p:txBody>
      </p:sp>
      <p:sp>
        <p:nvSpPr>
          <p:cNvPr id="3" name="Content Placeholder 2"/>
          <p:cNvSpPr>
            <a:spLocks noGrp="1"/>
          </p:cNvSpPr>
          <p:nvPr>
            <p:ph idx="1"/>
          </p:nvPr>
        </p:nvSpPr>
        <p:spPr>
          <a:xfrm>
            <a:off x="0" y="609600"/>
            <a:ext cx="7086600" cy="6705600"/>
          </a:xfrm>
        </p:spPr>
        <p:txBody>
          <a:bodyPr>
            <a:noAutofit/>
          </a:bodyPr>
          <a:lstStyle/>
          <a:p>
            <a:pPr algn="just"/>
            <a:r>
              <a:rPr lang="en-US" sz="3600" dirty="0"/>
              <a:t>It is that branch of </a:t>
            </a:r>
            <a:r>
              <a:rPr lang="en-US" sz="3600" b="1" dirty="0"/>
              <a:t>economics</a:t>
            </a:r>
            <a:r>
              <a:rPr lang="en-US" sz="3600" dirty="0"/>
              <a:t>, which serves as a link between abstract theories and </a:t>
            </a:r>
            <a:r>
              <a:rPr lang="en-US" sz="3600" b="1" dirty="0"/>
              <a:t>managerial</a:t>
            </a:r>
            <a:r>
              <a:rPr lang="en-US" sz="3600" dirty="0"/>
              <a:t> practices. ... Thus Spencer and Seligman defined </a:t>
            </a:r>
            <a:r>
              <a:rPr lang="en-US" sz="3600" b="1" dirty="0"/>
              <a:t>Managerial economics</a:t>
            </a:r>
            <a:r>
              <a:rPr lang="en-US" sz="3600" dirty="0"/>
              <a:t> as “The integration of </a:t>
            </a:r>
            <a:r>
              <a:rPr lang="en-US" sz="3600" b="1" dirty="0"/>
              <a:t>economic</a:t>
            </a:r>
            <a:r>
              <a:rPr lang="en-US" sz="3600" dirty="0"/>
              <a:t> theory and business practice for the purpose of facilitating decision-making and forward planning by management.”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A88708A-E6DC-42A4-AB92-BDF7F4FD89D3}"/>
              </a:ext>
            </a:extLst>
          </p:cNvPr>
          <p:cNvPicPr>
            <a:picLocks noChangeAspect="1"/>
          </p:cNvPicPr>
          <p:nvPr/>
        </p:nvPicPr>
        <p:blipFill>
          <a:blip r:embed="rId2"/>
          <a:stretch>
            <a:fillRect/>
          </a:stretch>
        </p:blipFill>
        <p:spPr>
          <a:xfrm>
            <a:off x="0" y="0"/>
            <a:ext cx="9144000" cy="6857999"/>
          </a:xfrm>
          <a:prstGeom prst="rect">
            <a:avLst/>
          </a:prstGeom>
        </p:spPr>
      </p:pic>
    </p:spTree>
    <p:extLst>
      <p:ext uri="{BB962C8B-B14F-4D97-AF65-F5344CB8AC3E}">
        <p14:creationId xmlns="" xmlns:p14="http://schemas.microsoft.com/office/powerpoint/2010/main" val="17081248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31837"/>
          </a:xfrm>
        </p:spPr>
        <p:txBody>
          <a:bodyPr>
            <a:noAutofit/>
          </a:bodyPr>
          <a:lstStyle/>
          <a:p>
            <a:r>
              <a:rPr lang="en-US" sz="4000" b="1" dirty="0">
                <a:solidFill>
                  <a:srgbClr val="FF0000"/>
                </a:solidFill>
              </a:rPr>
              <a:t>7. Basic tools in Managerial Economics</a:t>
            </a:r>
            <a:endParaRPr lang="en-US" sz="4000" dirty="0">
              <a:solidFill>
                <a:srgbClr val="FF0000"/>
              </a:solidFill>
            </a:endParaRPr>
          </a:p>
        </p:txBody>
      </p:sp>
      <p:sp>
        <p:nvSpPr>
          <p:cNvPr id="3" name="Content Placeholder 2"/>
          <p:cNvSpPr>
            <a:spLocks noGrp="1"/>
          </p:cNvSpPr>
          <p:nvPr>
            <p:ph idx="1"/>
          </p:nvPr>
        </p:nvSpPr>
        <p:spPr>
          <a:xfrm>
            <a:off x="0" y="838200"/>
            <a:ext cx="8458200" cy="7010400"/>
          </a:xfrm>
        </p:spPr>
        <p:txBody>
          <a:bodyPr>
            <a:normAutofit/>
          </a:bodyPr>
          <a:lstStyle/>
          <a:p>
            <a:r>
              <a:rPr lang="en-US" b="1" dirty="0">
                <a:latin typeface="Cooper Black" panose="0208090404030B020404" pitchFamily="18" charset="0"/>
              </a:rPr>
              <a:t>1.    Opportunity cost</a:t>
            </a:r>
          </a:p>
          <a:p>
            <a:r>
              <a:rPr lang="en-US" b="1" dirty="0">
                <a:latin typeface="Cooper Black" panose="0208090404030B020404" pitchFamily="18" charset="0"/>
              </a:rPr>
              <a:t>2.     Law of Demand and Supply</a:t>
            </a:r>
          </a:p>
          <a:p>
            <a:r>
              <a:rPr lang="en-US" b="1" dirty="0">
                <a:latin typeface="Cooper Black" panose="0208090404030B020404" pitchFamily="18" charset="0"/>
              </a:rPr>
              <a:t>3.     Elasticity of Demand</a:t>
            </a:r>
          </a:p>
          <a:p>
            <a:r>
              <a:rPr lang="en-US" b="1" dirty="0">
                <a:latin typeface="Cooper Black" panose="0208090404030B020404" pitchFamily="18" charset="0"/>
              </a:rPr>
              <a:t>4.    Discounting principle</a:t>
            </a:r>
          </a:p>
          <a:p>
            <a:r>
              <a:rPr lang="en-US" b="1" dirty="0">
                <a:latin typeface="Cooper Black" panose="0208090404030B020404" pitchFamily="18" charset="0"/>
              </a:rPr>
              <a:t>5.    Equi-marginal principle</a:t>
            </a:r>
          </a:p>
          <a:p>
            <a:r>
              <a:rPr lang="en-US" b="1" dirty="0">
                <a:latin typeface="Cooper Black" panose="0208090404030B020404" pitchFamily="18" charset="0"/>
              </a:rPr>
              <a:t>6.    Break even Analysis</a:t>
            </a:r>
          </a:p>
          <a:p>
            <a:r>
              <a:rPr lang="en-US" b="1" dirty="0">
                <a:latin typeface="Cooper Black" panose="0208090404030B020404" pitchFamily="18" charset="0"/>
              </a:rPr>
              <a:t>7.    Demand forecasting</a:t>
            </a:r>
          </a:p>
          <a:p>
            <a:r>
              <a:rPr lang="en-US" b="1" dirty="0">
                <a:latin typeface="Cooper Black" panose="0208090404030B020404" pitchFamily="18" charset="0"/>
              </a:rPr>
              <a:t>8.    Law of Marginal Diminishing Utility</a:t>
            </a: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5AD717B-8517-4A57-992C-0C85894E416E}"/>
              </a:ext>
            </a:extLst>
          </p:cNvPr>
          <p:cNvPicPr>
            <a:picLocks noChangeAspect="1"/>
          </p:cNvPicPr>
          <p:nvPr/>
        </p:nvPicPr>
        <p:blipFill>
          <a:blip r:embed="rId2"/>
          <a:stretch>
            <a:fillRect/>
          </a:stretch>
        </p:blipFill>
        <p:spPr>
          <a:xfrm>
            <a:off x="0" y="0"/>
            <a:ext cx="9144000" cy="3048000"/>
          </a:xfrm>
          <a:prstGeom prst="rect">
            <a:avLst/>
          </a:prstGeom>
        </p:spPr>
      </p:pic>
      <p:pic>
        <p:nvPicPr>
          <p:cNvPr id="5" name="Picture 4">
            <a:extLst>
              <a:ext uri="{FF2B5EF4-FFF2-40B4-BE49-F238E27FC236}">
                <a16:creationId xmlns="" xmlns:a16="http://schemas.microsoft.com/office/drawing/2014/main" id="{D5284687-BB5A-4133-9154-9E93C42663F3}"/>
              </a:ext>
            </a:extLst>
          </p:cNvPr>
          <p:cNvPicPr>
            <a:picLocks noChangeAspect="1"/>
          </p:cNvPicPr>
          <p:nvPr/>
        </p:nvPicPr>
        <p:blipFill>
          <a:blip r:embed="rId3"/>
          <a:stretch>
            <a:fillRect/>
          </a:stretch>
        </p:blipFill>
        <p:spPr>
          <a:xfrm>
            <a:off x="0" y="2514601"/>
            <a:ext cx="9144000" cy="4343400"/>
          </a:xfrm>
          <a:prstGeom prst="rect">
            <a:avLst/>
          </a:prstGeom>
        </p:spPr>
      </p:pic>
    </p:spTree>
    <p:extLst>
      <p:ext uri="{BB962C8B-B14F-4D97-AF65-F5344CB8AC3E}">
        <p14:creationId xmlns="" xmlns:p14="http://schemas.microsoft.com/office/powerpoint/2010/main" val="4281560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700F80E-FF50-4796-8E10-A1831990A168}"/>
              </a:ext>
            </a:extLst>
          </p:cNvPr>
          <p:cNvPicPr>
            <a:picLocks noChangeAspect="1"/>
          </p:cNvPicPr>
          <p:nvPr/>
        </p:nvPicPr>
        <p:blipFill>
          <a:blip r:embed="rId2"/>
          <a:stretch>
            <a:fillRect/>
          </a:stretch>
        </p:blipFill>
        <p:spPr>
          <a:xfrm>
            <a:off x="0" y="1"/>
            <a:ext cx="4114800" cy="3209924"/>
          </a:xfrm>
          <a:prstGeom prst="rect">
            <a:avLst/>
          </a:prstGeom>
        </p:spPr>
      </p:pic>
      <p:pic>
        <p:nvPicPr>
          <p:cNvPr id="5" name="Picture 4">
            <a:extLst>
              <a:ext uri="{FF2B5EF4-FFF2-40B4-BE49-F238E27FC236}">
                <a16:creationId xmlns="" xmlns:a16="http://schemas.microsoft.com/office/drawing/2014/main" id="{3ADE47B1-2D43-4176-A3F9-E572C774C3E4}"/>
              </a:ext>
            </a:extLst>
          </p:cNvPr>
          <p:cNvPicPr>
            <a:picLocks noChangeAspect="1"/>
          </p:cNvPicPr>
          <p:nvPr/>
        </p:nvPicPr>
        <p:blipFill>
          <a:blip r:embed="rId3"/>
          <a:stretch>
            <a:fillRect/>
          </a:stretch>
        </p:blipFill>
        <p:spPr>
          <a:xfrm>
            <a:off x="0" y="3209925"/>
            <a:ext cx="9144000" cy="3648075"/>
          </a:xfrm>
          <a:prstGeom prst="rect">
            <a:avLst/>
          </a:prstGeom>
        </p:spPr>
      </p:pic>
      <p:pic>
        <p:nvPicPr>
          <p:cNvPr id="6" name="Picture 5">
            <a:extLst>
              <a:ext uri="{FF2B5EF4-FFF2-40B4-BE49-F238E27FC236}">
                <a16:creationId xmlns="" xmlns:a16="http://schemas.microsoft.com/office/drawing/2014/main" id="{6D30DE0E-F858-4CD1-B9CE-16BE0BEA2D09}"/>
              </a:ext>
            </a:extLst>
          </p:cNvPr>
          <p:cNvPicPr>
            <a:picLocks noChangeAspect="1"/>
          </p:cNvPicPr>
          <p:nvPr/>
        </p:nvPicPr>
        <p:blipFill>
          <a:blip r:embed="rId4"/>
          <a:stretch>
            <a:fillRect/>
          </a:stretch>
        </p:blipFill>
        <p:spPr>
          <a:xfrm>
            <a:off x="4114800" y="9525"/>
            <a:ext cx="5029200" cy="3385800"/>
          </a:xfrm>
          <a:prstGeom prst="rect">
            <a:avLst/>
          </a:prstGeom>
        </p:spPr>
      </p:pic>
    </p:spTree>
    <p:extLst>
      <p:ext uri="{BB962C8B-B14F-4D97-AF65-F5344CB8AC3E}">
        <p14:creationId xmlns="" xmlns:p14="http://schemas.microsoft.com/office/powerpoint/2010/main" val="7230597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thank-you-185078737-58adfa013df78c345b0837e7.jpg"/>
          <p:cNvPicPr>
            <a:picLocks noGrp="1" noChangeAspect="1"/>
          </p:cNvPicPr>
          <p:nvPr>
            <p:ph idx="1"/>
          </p:nvPr>
        </p:nvPicPr>
        <p:blipFill>
          <a:blip r:embed="rId2" cstate="print"/>
          <a:stretch>
            <a:fillRect/>
          </a:stretch>
        </p:blipFill>
        <p:spPr>
          <a:xfrm>
            <a:off x="609600" y="1600200"/>
            <a:ext cx="8077199" cy="4525963"/>
          </a:xfrm>
        </p:spPr>
      </p:pic>
      <p:pic>
        <p:nvPicPr>
          <p:cNvPr id="5" name="Picture 4" descr="images.jpg"/>
          <p:cNvPicPr>
            <a:picLocks noChangeAspect="1"/>
          </p:cNvPicPr>
          <p:nvPr/>
        </p:nvPicPr>
        <p:blipFill>
          <a:blip r:embed="rId3"/>
          <a:stretch>
            <a:fillRect/>
          </a:stretch>
        </p:blipFill>
        <p:spPr>
          <a:xfrm>
            <a:off x="457200" y="304800"/>
            <a:ext cx="8305800" cy="12001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9C8F08D-5CD6-484E-A19D-45DFBA401680}"/>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66800" y="0"/>
            <a:ext cx="6781800" cy="6858000"/>
          </a:xfrm>
          <a:prstGeom prst="rect">
            <a:avLst/>
          </a:prstGeom>
        </p:spPr>
      </p:pic>
    </p:spTree>
    <p:extLst>
      <p:ext uri="{BB962C8B-B14F-4D97-AF65-F5344CB8AC3E}">
        <p14:creationId xmlns="" xmlns:p14="http://schemas.microsoft.com/office/powerpoint/2010/main" val="35042152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A0C970FE-E874-4017-A750-EFF076DD88D8}"/>
              </a:ext>
            </a:extLst>
          </p:cNvPr>
          <p:cNvPicPr>
            <a:picLocks noChangeAspect="1"/>
          </p:cNvPicPr>
          <p:nvPr/>
        </p:nvPicPr>
        <p:blipFill>
          <a:blip r:embed="rId2"/>
          <a:stretch>
            <a:fillRect/>
          </a:stretch>
        </p:blipFill>
        <p:spPr>
          <a:xfrm>
            <a:off x="4359907" y="2895598"/>
            <a:ext cx="4784094" cy="3952877"/>
          </a:xfrm>
          <a:prstGeom prst="rect">
            <a:avLst/>
          </a:prstGeom>
        </p:spPr>
      </p:pic>
      <p:pic>
        <p:nvPicPr>
          <p:cNvPr id="11" name="Picture 10">
            <a:extLst>
              <a:ext uri="{FF2B5EF4-FFF2-40B4-BE49-F238E27FC236}">
                <a16:creationId xmlns="" xmlns:a16="http://schemas.microsoft.com/office/drawing/2014/main" id="{E679D9DA-FCD5-4D9D-AA16-714BC06E90A4}"/>
              </a:ext>
            </a:extLst>
          </p:cNvPr>
          <p:cNvPicPr>
            <a:picLocks noChangeAspect="1"/>
          </p:cNvPicPr>
          <p:nvPr/>
        </p:nvPicPr>
        <p:blipFill>
          <a:blip r:embed="rId3"/>
          <a:stretch>
            <a:fillRect/>
          </a:stretch>
        </p:blipFill>
        <p:spPr>
          <a:xfrm>
            <a:off x="76200" y="2895599"/>
            <a:ext cx="4283707" cy="3976398"/>
          </a:xfrm>
          <a:prstGeom prst="rect">
            <a:avLst/>
          </a:prstGeom>
        </p:spPr>
      </p:pic>
      <p:pic>
        <p:nvPicPr>
          <p:cNvPr id="13" name="Picture 12">
            <a:extLst>
              <a:ext uri="{FF2B5EF4-FFF2-40B4-BE49-F238E27FC236}">
                <a16:creationId xmlns="" xmlns:a16="http://schemas.microsoft.com/office/drawing/2014/main" id="{B04ED594-BE7E-4BF1-8E80-1A4A46FFDF3B}"/>
              </a:ext>
            </a:extLst>
          </p:cNvPr>
          <p:cNvPicPr>
            <a:picLocks noChangeAspect="1"/>
          </p:cNvPicPr>
          <p:nvPr/>
        </p:nvPicPr>
        <p:blipFill>
          <a:blip r:embed="rId4"/>
          <a:stretch>
            <a:fillRect/>
          </a:stretch>
        </p:blipFill>
        <p:spPr>
          <a:xfrm>
            <a:off x="76200" y="2895599"/>
            <a:ext cx="4191000" cy="2819401"/>
          </a:xfrm>
          <a:prstGeom prst="rect">
            <a:avLst/>
          </a:prstGeom>
        </p:spPr>
      </p:pic>
      <p:pic>
        <p:nvPicPr>
          <p:cNvPr id="14" name="Picture 13">
            <a:extLst>
              <a:ext uri="{FF2B5EF4-FFF2-40B4-BE49-F238E27FC236}">
                <a16:creationId xmlns="" xmlns:a16="http://schemas.microsoft.com/office/drawing/2014/main" id="{C5152584-3BC0-4016-A1CB-BBF16159A102}"/>
              </a:ext>
            </a:extLst>
          </p:cNvPr>
          <p:cNvPicPr>
            <a:picLocks noChangeAspect="1"/>
          </p:cNvPicPr>
          <p:nvPr/>
        </p:nvPicPr>
        <p:blipFill>
          <a:blip r:embed="rId5"/>
          <a:stretch>
            <a:fillRect/>
          </a:stretch>
        </p:blipFill>
        <p:spPr>
          <a:xfrm>
            <a:off x="76200" y="9524"/>
            <a:ext cx="8991600" cy="2862552"/>
          </a:xfrm>
          <a:prstGeom prst="rect">
            <a:avLst/>
          </a:prstGeom>
        </p:spPr>
      </p:pic>
    </p:spTree>
    <p:extLst>
      <p:ext uri="{BB962C8B-B14F-4D97-AF65-F5344CB8AC3E}">
        <p14:creationId xmlns="" xmlns:p14="http://schemas.microsoft.com/office/powerpoint/2010/main" val="213533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0BFBF06-4A37-460B-B4A3-B5BCFC7A5A71}"/>
              </a:ext>
            </a:extLst>
          </p:cNvPr>
          <p:cNvPicPr>
            <a:picLocks noChangeAspect="1"/>
          </p:cNvPicPr>
          <p:nvPr/>
        </p:nvPicPr>
        <p:blipFill>
          <a:blip r:embed="rId2"/>
          <a:stretch>
            <a:fillRect/>
          </a:stretch>
        </p:blipFill>
        <p:spPr>
          <a:xfrm>
            <a:off x="0" y="0"/>
            <a:ext cx="9144000" cy="6858000"/>
          </a:xfrm>
          <a:prstGeom prst="rect">
            <a:avLst/>
          </a:prstGeom>
        </p:spPr>
      </p:pic>
      <p:sp>
        <p:nvSpPr>
          <p:cNvPr id="5" name="Rectangle 4">
            <a:extLst>
              <a:ext uri="{FF2B5EF4-FFF2-40B4-BE49-F238E27FC236}">
                <a16:creationId xmlns="" xmlns:a16="http://schemas.microsoft.com/office/drawing/2014/main" id="{2068DCC9-5C0A-4924-904C-FD3D43FFBB30}"/>
              </a:ext>
            </a:extLst>
          </p:cNvPr>
          <p:cNvSpPr/>
          <p:nvPr/>
        </p:nvSpPr>
        <p:spPr>
          <a:xfrm>
            <a:off x="0" y="5257800"/>
            <a:ext cx="91440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t>The mother turtle (Teacher) is from a bank on the river. Its calf (Student) is on the other side. It does not nurse or nurture him. Its sight alone gives it vitality. Little turtles remember their mother doing nothing. The mother tortoise acts as a stream of ambrosia for the little one. That is the basis of happiness in life. This is the relationship of teacher to disciple. </a:t>
            </a:r>
            <a:endParaRPr lang="en-IN" sz="2000" b="1" dirty="0"/>
          </a:p>
        </p:txBody>
      </p:sp>
      <p:sp>
        <p:nvSpPr>
          <p:cNvPr id="6" name="TextBox 5">
            <a:extLst>
              <a:ext uri="{FF2B5EF4-FFF2-40B4-BE49-F238E27FC236}">
                <a16:creationId xmlns="" xmlns:a16="http://schemas.microsoft.com/office/drawing/2014/main" id="{16A0B93E-872F-4FD9-A0BC-68DA012CDC02}"/>
              </a:ext>
            </a:extLst>
          </p:cNvPr>
          <p:cNvSpPr txBox="1"/>
          <p:nvPr/>
        </p:nvSpPr>
        <p:spPr>
          <a:xfrm>
            <a:off x="0" y="0"/>
            <a:ext cx="9144000" cy="584775"/>
          </a:xfrm>
          <a:prstGeom prst="rect">
            <a:avLst/>
          </a:prstGeom>
          <a:noFill/>
        </p:spPr>
        <p:txBody>
          <a:bodyPr wrap="square" rtlCol="0">
            <a:spAutoFit/>
          </a:bodyPr>
          <a:lstStyle/>
          <a:p>
            <a:pPr algn="ctr"/>
            <a:r>
              <a:rPr lang="en-IN" sz="3200" dirty="0">
                <a:latin typeface="Cooper Black" panose="0208090404030B020404" pitchFamily="18" charset="0"/>
              </a:rPr>
              <a:t>But the Best Student is Just like a Turtle</a:t>
            </a:r>
          </a:p>
        </p:txBody>
      </p:sp>
      <p:sp>
        <p:nvSpPr>
          <p:cNvPr id="14" name="TextBox 13">
            <a:extLst>
              <a:ext uri="{FF2B5EF4-FFF2-40B4-BE49-F238E27FC236}">
                <a16:creationId xmlns="" xmlns:a16="http://schemas.microsoft.com/office/drawing/2014/main" id="{A48DCC2E-0A6A-4421-9EFE-387B8FECC6F7}"/>
              </a:ext>
            </a:extLst>
          </p:cNvPr>
          <p:cNvSpPr txBox="1"/>
          <p:nvPr/>
        </p:nvSpPr>
        <p:spPr>
          <a:xfrm>
            <a:off x="0" y="533400"/>
            <a:ext cx="9144000" cy="1077218"/>
          </a:xfrm>
          <a:prstGeom prst="rect">
            <a:avLst/>
          </a:prstGeom>
          <a:noFill/>
        </p:spPr>
        <p:txBody>
          <a:bodyPr wrap="square">
            <a:spAutoFit/>
          </a:bodyPr>
          <a:lstStyle/>
          <a:p>
            <a:pPr algn="ctr"/>
            <a:r>
              <a:rPr lang="te-IN" sz="3200" dirty="0"/>
              <a:t>చిత్రం </a:t>
            </a:r>
            <a:r>
              <a:rPr lang="te-IN" sz="3200" dirty="0" err="1"/>
              <a:t>వటతరోర్మూలే</a:t>
            </a:r>
            <a:r>
              <a:rPr lang="te-IN" sz="3200" dirty="0"/>
              <a:t> </a:t>
            </a:r>
            <a:r>
              <a:rPr lang="te-IN" sz="3200" dirty="0" err="1"/>
              <a:t>వృద్ధాః</a:t>
            </a:r>
            <a:r>
              <a:rPr lang="te-IN" sz="3200" dirty="0"/>
              <a:t> శిష్యా </a:t>
            </a:r>
            <a:r>
              <a:rPr lang="te-IN" sz="3200" dirty="0" err="1"/>
              <a:t>గురుర్యువా</a:t>
            </a:r>
            <a:r>
              <a:rPr lang="te-IN" sz="3200" dirty="0"/>
              <a:t> |</a:t>
            </a:r>
          </a:p>
          <a:p>
            <a:pPr algn="ctr"/>
            <a:r>
              <a:rPr lang="te-IN" sz="3200" dirty="0" err="1"/>
              <a:t>గురోస్తు</a:t>
            </a:r>
            <a:r>
              <a:rPr lang="te-IN" sz="3200" dirty="0"/>
              <a:t> మౌనం వ్యాఖ్యానం </a:t>
            </a:r>
            <a:r>
              <a:rPr lang="te-IN" sz="3200" dirty="0" err="1"/>
              <a:t>శిష్యాస్తుచ్ఛిన్నసంశయాః</a:t>
            </a:r>
            <a:r>
              <a:rPr lang="te-IN" sz="3200" dirty="0"/>
              <a:t> ||</a:t>
            </a:r>
          </a:p>
        </p:txBody>
      </p:sp>
      <p:sp>
        <p:nvSpPr>
          <p:cNvPr id="2" name="TextBox 1">
            <a:extLst>
              <a:ext uri="{FF2B5EF4-FFF2-40B4-BE49-F238E27FC236}">
                <a16:creationId xmlns="" xmlns:a16="http://schemas.microsoft.com/office/drawing/2014/main" id="{3FA753B5-5F31-42E1-93BB-026D5F9FC8C6}"/>
              </a:ext>
            </a:extLst>
          </p:cNvPr>
          <p:cNvSpPr txBox="1"/>
          <p:nvPr/>
        </p:nvSpPr>
        <p:spPr>
          <a:xfrm>
            <a:off x="0" y="4191000"/>
            <a:ext cx="9144000" cy="1107996"/>
          </a:xfrm>
          <a:prstGeom prst="rect">
            <a:avLst/>
          </a:prstGeom>
          <a:noFill/>
        </p:spPr>
        <p:txBody>
          <a:bodyPr wrap="square" rtlCol="0">
            <a:spAutoFit/>
          </a:bodyPr>
          <a:lstStyle/>
          <a:p>
            <a:pPr algn="ctr"/>
            <a:r>
              <a:rPr lang="te-IN" sz="6600" b="1" dirty="0"/>
              <a:t>కూర్మ కిశోర న్యాయం</a:t>
            </a:r>
            <a:endParaRPr lang="en-IN" sz="6600" b="1" dirty="0"/>
          </a:p>
        </p:txBody>
      </p:sp>
    </p:spTree>
    <p:extLst>
      <p:ext uri="{BB962C8B-B14F-4D97-AF65-F5344CB8AC3E}">
        <p14:creationId xmlns="" xmlns:p14="http://schemas.microsoft.com/office/powerpoint/2010/main" val="3037743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4C9D26B-E1E8-472A-A20B-153675453F7B}"/>
              </a:ext>
            </a:extLst>
          </p:cNvPr>
          <p:cNvPicPr>
            <a:picLocks noChangeAspect="1"/>
          </p:cNvPicPr>
          <p:nvPr/>
        </p:nvPicPr>
        <p:blipFill>
          <a:blip r:embed="rId2" cstate="print"/>
          <a:stretch>
            <a:fillRect/>
          </a:stretch>
        </p:blipFill>
        <p:spPr>
          <a:xfrm>
            <a:off x="0" y="0"/>
            <a:ext cx="9144000" cy="6858000"/>
          </a:xfrm>
          <a:prstGeom prst="rect">
            <a:avLst/>
          </a:prstGeom>
        </p:spPr>
      </p:pic>
      <p:sp>
        <p:nvSpPr>
          <p:cNvPr id="5" name="TextBox 4">
            <a:extLst>
              <a:ext uri="{FF2B5EF4-FFF2-40B4-BE49-F238E27FC236}">
                <a16:creationId xmlns="" xmlns:a16="http://schemas.microsoft.com/office/drawing/2014/main" id="{1A8D700A-DD8A-47BB-BF3D-85D58E66A441}"/>
              </a:ext>
            </a:extLst>
          </p:cNvPr>
          <p:cNvSpPr txBox="1"/>
          <p:nvPr/>
        </p:nvSpPr>
        <p:spPr>
          <a:xfrm>
            <a:off x="0" y="0"/>
            <a:ext cx="9144000" cy="461665"/>
          </a:xfrm>
          <a:prstGeom prst="rect">
            <a:avLst/>
          </a:prstGeom>
          <a:noFill/>
        </p:spPr>
        <p:txBody>
          <a:bodyPr wrap="square" rtlCol="0">
            <a:spAutoFit/>
          </a:bodyPr>
          <a:lstStyle/>
          <a:p>
            <a:pPr algn="ctr"/>
            <a:r>
              <a:rPr lang="en-IN" sz="2400" b="1" dirty="0"/>
              <a:t>The Importance of Curves, Graphs, Tables and Diagrams in Economics</a:t>
            </a:r>
          </a:p>
        </p:txBody>
      </p:sp>
      <p:sp>
        <p:nvSpPr>
          <p:cNvPr id="6" name="TextBox 5">
            <a:extLst>
              <a:ext uri="{FF2B5EF4-FFF2-40B4-BE49-F238E27FC236}">
                <a16:creationId xmlns="" xmlns:a16="http://schemas.microsoft.com/office/drawing/2014/main" id="{8E8116E0-49CE-4310-960C-8C36283CF467}"/>
              </a:ext>
            </a:extLst>
          </p:cNvPr>
          <p:cNvSpPr txBox="1"/>
          <p:nvPr/>
        </p:nvSpPr>
        <p:spPr>
          <a:xfrm>
            <a:off x="0" y="5903893"/>
            <a:ext cx="9144000" cy="954107"/>
          </a:xfrm>
          <a:prstGeom prst="rect">
            <a:avLst/>
          </a:prstGeom>
          <a:noFill/>
        </p:spPr>
        <p:txBody>
          <a:bodyPr wrap="square" rtlCol="0">
            <a:spAutoFit/>
          </a:bodyPr>
          <a:lstStyle/>
          <a:p>
            <a:pPr algn="ctr"/>
            <a:r>
              <a:rPr lang="en-IN" sz="2800" b="1" dirty="0"/>
              <a:t>If you want to understand Managerial Economics properly, you have to study more than 100 Graphs effectively.</a:t>
            </a:r>
          </a:p>
        </p:txBody>
      </p:sp>
    </p:spTree>
    <p:extLst>
      <p:ext uri="{BB962C8B-B14F-4D97-AF65-F5344CB8AC3E}">
        <p14:creationId xmlns="" xmlns:p14="http://schemas.microsoft.com/office/powerpoint/2010/main" val="3318654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711</TotalTime>
  <Words>1449</Words>
  <Application>Microsoft Office PowerPoint</Application>
  <PresentationFormat>On-screen Show (4:3)</PresentationFormat>
  <Paragraphs>142</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Slide 1</vt:lpstr>
      <vt:lpstr>Introduction to Managerial Economics</vt:lpstr>
      <vt:lpstr>Slide 3</vt:lpstr>
      <vt:lpstr>EEM – Unit-1- Syllabus</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Economics is the social science</vt:lpstr>
      <vt:lpstr>Slide 19</vt:lpstr>
      <vt:lpstr>Slide 20</vt:lpstr>
      <vt:lpstr>Slide 21</vt:lpstr>
      <vt:lpstr>Slide 22</vt:lpstr>
      <vt:lpstr>Slide 23</vt:lpstr>
      <vt:lpstr>Slide 24</vt:lpstr>
      <vt:lpstr>Concept of Economics</vt:lpstr>
      <vt:lpstr>Science of wealth</vt:lpstr>
      <vt:lpstr>Slide 27</vt:lpstr>
      <vt:lpstr>Adam Smith Wealth Definition</vt:lpstr>
      <vt:lpstr>Slide 29</vt:lpstr>
      <vt:lpstr>Dr. Alfred Marshall Welfare definition </vt:lpstr>
      <vt:lpstr>Prof. Lionel Robbins Scarcity definition </vt:lpstr>
      <vt:lpstr>Paul Samuelson Growth definition</vt:lpstr>
      <vt:lpstr>John Maynard Keynes  The Economic Consequences of the Peace, Versailles treaty </vt:lpstr>
      <vt:lpstr>Managerial economics</vt:lpstr>
      <vt:lpstr>Business Economics</vt:lpstr>
      <vt:lpstr>Managerial Economics</vt:lpstr>
      <vt:lpstr>M. H. Spencer and Louis Siegel man</vt:lpstr>
      <vt:lpstr>Slide 38</vt:lpstr>
      <vt:lpstr>Slide 39</vt:lpstr>
      <vt:lpstr>Slide 40</vt:lpstr>
      <vt:lpstr>1. Scope of managerial Economics</vt:lpstr>
      <vt:lpstr>Slide 42</vt:lpstr>
      <vt:lpstr>2. Need of managerial Economics</vt:lpstr>
      <vt:lpstr>Slide 44</vt:lpstr>
      <vt:lpstr>3.Nature of managerial Economics</vt:lpstr>
      <vt:lpstr>Slide 46</vt:lpstr>
      <vt:lpstr>4. Objective of Managerial Economics</vt:lpstr>
      <vt:lpstr>Slide 48</vt:lpstr>
      <vt:lpstr>5. Purpose of Managerial Economics</vt:lpstr>
      <vt:lpstr>Slide 50</vt:lpstr>
      <vt:lpstr>6. Significance of Managerial Economics</vt:lpstr>
      <vt:lpstr>Slide 52</vt:lpstr>
      <vt:lpstr>7. Basic tools in Managerial Economics</vt:lpstr>
      <vt:lpstr>Slide 54</vt:lpstr>
      <vt:lpstr>Slide 55</vt:lpstr>
      <vt:lpstr>Slide 56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Puttu Guruprasad</cp:lastModifiedBy>
  <cp:revision>45</cp:revision>
  <dcterms:created xsi:type="dcterms:W3CDTF">2006-08-16T00:00:00Z</dcterms:created>
  <dcterms:modified xsi:type="dcterms:W3CDTF">2023-12-03T13:45:53Z</dcterms:modified>
</cp:coreProperties>
</file>